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57" r:id="rId3"/>
    <p:sldId id="259" r:id="rId4"/>
    <p:sldId id="270" r:id="rId5"/>
    <p:sldId id="258" r:id="rId6"/>
    <p:sldId id="272" r:id="rId7"/>
    <p:sldId id="261" r:id="rId8"/>
    <p:sldId id="269" r:id="rId9"/>
    <p:sldId id="262" r:id="rId10"/>
    <p:sldId id="263" r:id="rId11"/>
    <p:sldId id="264" r:id="rId12"/>
    <p:sldId id="265" r:id="rId13"/>
    <p:sldId id="266" r:id="rId14"/>
    <p:sldId id="268" r:id="rId15"/>
    <p:sldId id="273" r:id="rId16"/>
    <p:sldId id="274" r:id="rId17"/>
    <p:sldId id="275" r:id="rId18"/>
    <p:sldId id="277" r:id="rId19"/>
    <p:sldId id="278" r:id="rId20"/>
    <p:sldId id="279" r:id="rId21"/>
    <p:sldId id="280" r:id="rId22"/>
    <p:sldId id="281" r:id="rId23"/>
    <p:sldId id="282" r:id="rId24"/>
    <p:sldId id="283" r:id="rId25"/>
    <p:sldId id="284" r:id="rId26"/>
  </p:sldIdLst>
  <p:sldSz cx="12192000" cy="6858000"/>
  <p:notesSz cx="6858000" cy="9144000"/>
  <p:custDataLst>
    <p:tags r:id="rId28"/>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559" autoAdjust="0"/>
    <p:restoredTop sz="80741" autoAdjust="0"/>
  </p:normalViewPr>
  <p:slideViewPr>
    <p:cSldViewPr snapToGrid="0">
      <p:cViewPr varScale="1">
        <p:scale>
          <a:sx n="52" d="100"/>
          <a:sy n="52" d="100"/>
        </p:scale>
        <p:origin x="1398"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212601A-ED8E-4C61-BD8A-4D9545D79033}" type="datetimeFigureOut">
              <a:rPr lang="en-US" smtClean="0"/>
              <a:t>12/31/2025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3AB2C3-252B-45AC-A13C-6DD934A2C85A}" type="slidenum">
              <a:rPr lang="en-US" smtClean="0"/>
              <a:t>‹#›</a:t>
            </a:fld>
            <a:endParaRPr lang="en-US"/>
          </a:p>
        </p:txBody>
      </p:sp>
    </p:spTree>
    <p:extLst>
      <p:ext uri="{BB962C8B-B14F-4D97-AF65-F5344CB8AC3E}">
        <p14:creationId xmlns:p14="http://schemas.microsoft.com/office/powerpoint/2010/main" val="37617003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A3AB2C3-252B-45AC-A13C-6DD934A2C85A}" type="slidenum">
              <a:rPr lang="en-US" smtClean="0"/>
              <a:t>1</a:t>
            </a:fld>
            <a:endParaRPr lang="en-US"/>
          </a:p>
        </p:txBody>
      </p:sp>
    </p:spTree>
    <p:extLst>
      <p:ext uri="{BB962C8B-B14F-4D97-AF65-F5344CB8AC3E}">
        <p14:creationId xmlns:p14="http://schemas.microsoft.com/office/powerpoint/2010/main" val="3152936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vi-VN"/>
              <a:t>Bằng cách tận dụng các kỹ thuật biểu diễn khác nhau, các hệ thống AI có thể giải quyết các nhiệm vụ phức tạp đòi hỏi trí thông minh tương đương con người.</a:t>
            </a:r>
            <a:endParaRPr lang="en-US"/>
          </a:p>
          <a:p>
            <a:r>
              <a:rPr lang="en-US" sz="1200" kern="1200">
                <a:solidFill>
                  <a:schemeClr val="tx1"/>
                </a:solidFill>
                <a:effectLst/>
                <a:latin typeface="+mn-lt"/>
                <a:ea typeface="+mn-ea"/>
                <a:cs typeface="+mn-cs"/>
              </a:rPr>
              <a:t>Tuy nhiên, những thách thức như tính phức tạp, sự mơ hồ và khả năng mở rộng vẫn là những lĩnh vực quan trọng của nghiên cứu đang diễn ra. Khi AI tiếp tục phát triển, những tiến bộ trong biểu diễn tri thức sẽ đóng vai trò then chốt trong việc phát triển các hệ thống thông minh và có năng lực hơn</a:t>
            </a:r>
            <a:endParaRPr lang="en-US"/>
          </a:p>
        </p:txBody>
      </p:sp>
      <p:sp>
        <p:nvSpPr>
          <p:cNvPr id="4" name="Slide Number Placeholder 3"/>
          <p:cNvSpPr>
            <a:spLocks noGrp="1"/>
          </p:cNvSpPr>
          <p:nvPr>
            <p:ph type="sldNum" sz="quarter" idx="10"/>
          </p:nvPr>
        </p:nvSpPr>
        <p:spPr/>
        <p:txBody>
          <a:bodyPr/>
          <a:lstStyle/>
          <a:p>
            <a:fld id="{AA3AB2C3-252B-45AC-A13C-6DD934A2C85A}" type="slidenum">
              <a:rPr lang="en-US" smtClean="0"/>
              <a:t>2</a:t>
            </a:fld>
            <a:endParaRPr lang="en-US"/>
          </a:p>
        </p:txBody>
      </p:sp>
    </p:spTree>
    <p:extLst>
      <p:ext uri="{BB962C8B-B14F-4D97-AF65-F5344CB8AC3E}">
        <p14:creationId xmlns:p14="http://schemas.microsoft.com/office/powerpoint/2010/main" val="38834928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a:solidFill>
                  <a:schemeClr val="tx1"/>
                </a:solidFill>
                <a:effectLst/>
                <a:latin typeface="+mn-lt"/>
                <a:ea typeface="+mn-ea"/>
                <a:cs typeface="+mn-cs"/>
              </a:rPr>
              <a:t>Computer Vision : Thị</a:t>
            </a:r>
            <a:r>
              <a:rPr lang="en-US" sz="1200" b="0" i="0" kern="1200" baseline="0">
                <a:solidFill>
                  <a:schemeClr val="tx1"/>
                </a:solidFill>
                <a:effectLst/>
                <a:latin typeface="+mn-lt"/>
                <a:ea typeface="+mn-ea"/>
                <a:cs typeface="+mn-cs"/>
              </a:rPr>
              <a:t> giác máy tính</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a:solidFill>
                  <a:schemeClr val="tx1"/>
                </a:solidFill>
                <a:effectLst/>
                <a:latin typeface="+mn-lt"/>
                <a:ea typeface="+mn-ea"/>
                <a:cs typeface="+mn-cs"/>
              </a:rPr>
              <a:t>NLP : Xử</a:t>
            </a:r>
            <a:r>
              <a:rPr lang="en-US" sz="1200" b="0" i="0" kern="1200" baseline="0">
                <a:solidFill>
                  <a:schemeClr val="tx1"/>
                </a:solidFill>
                <a:effectLst/>
                <a:latin typeface="+mn-lt"/>
                <a:ea typeface="+mn-ea"/>
                <a:cs typeface="+mn-cs"/>
              </a:rPr>
              <a:t> lý ngôn ngữ tự nhiên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a:solidFill>
                  <a:schemeClr val="tx1"/>
                </a:solidFill>
                <a:effectLst/>
                <a:latin typeface="+mn-lt"/>
                <a:ea typeface="+mn-ea"/>
                <a:cs typeface="+mn-cs"/>
              </a:rPr>
              <a:t>Recommendation Systems : Hệ</a:t>
            </a:r>
            <a:r>
              <a:rPr lang="en-US" sz="1200" b="0" i="0" kern="1200" baseline="0">
                <a:solidFill>
                  <a:schemeClr val="tx1"/>
                </a:solidFill>
                <a:effectLst/>
                <a:latin typeface="+mn-lt"/>
                <a:ea typeface="+mn-ea"/>
                <a:cs typeface="+mn-cs"/>
              </a:rPr>
              <a:t> thống gợi ý</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a:solidFill>
                  <a:schemeClr val="tx1"/>
                </a:solidFill>
                <a:effectLst/>
                <a:latin typeface="+mn-lt"/>
                <a:ea typeface="+mn-ea"/>
                <a:cs typeface="+mn-cs"/>
              </a:rPr>
              <a:t>Knowledge Graphs : Đồ</a:t>
            </a:r>
            <a:r>
              <a:rPr lang="en-US" sz="1200" b="0" i="0" kern="1200" baseline="0">
                <a:solidFill>
                  <a:schemeClr val="tx1"/>
                </a:solidFill>
                <a:effectLst/>
                <a:latin typeface="+mn-lt"/>
                <a:ea typeface="+mn-ea"/>
                <a:cs typeface="+mn-cs"/>
              </a:rPr>
              <a:t> thị tri thức</a:t>
            </a:r>
            <a:endParaRPr lang="en-US" sz="1200" b="0" i="0" kern="120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AA3AB2C3-252B-45AC-A13C-6DD934A2C85A}" type="slidenum">
              <a:rPr lang="en-US" smtClean="0"/>
              <a:t>4</a:t>
            </a:fld>
            <a:endParaRPr lang="en-US"/>
          </a:p>
        </p:txBody>
      </p:sp>
    </p:spTree>
    <p:extLst>
      <p:ext uri="{BB962C8B-B14F-4D97-AF65-F5344CB8AC3E}">
        <p14:creationId xmlns:p14="http://schemas.microsoft.com/office/powerpoint/2010/main" val="33979001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a:t>one-hot encoding</a:t>
            </a:r>
            <a:r>
              <a:rPr lang="en-US"/>
              <a:t> : mã hóa one-hot</a:t>
            </a:r>
          </a:p>
        </p:txBody>
      </p:sp>
      <p:sp>
        <p:nvSpPr>
          <p:cNvPr id="4" name="Slide Number Placeholder 3"/>
          <p:cNvSpPr>
            <a:spLocks noGrp="1"/>
          </p:cNvSpPr>
          <p:nvPr>
            <p:ph type="sldNum" sz="quarter" idx="10"/>
          </p:nvPr>
        </p:nvSpPr>
        <p:spPr/>
        <p:txBody>
          <a:bodyPr/>
          <a:lstStyle/>
          <a:p>
            <a:fld id="{AA3AB2C3-252B-45AC-A13C-6DD934A2C85A}" type="slidenum">
              <a:rPr lang="en-US" smtClean="0"/>
              <a:t>6</a:t>
            </a:fld>
            <a:endParaRPr lang="en-US"/>
          </a:p>
        </p:txBody>
      </p:sp>
    </p:spTree>
    <p:extLst>
      <p:ext uri="{BB962C8B-B14F-4D97-AF65-F5344CB8AC3E}">
        <p14:creationId xmlns:p14="http://schemas.microsoft.com/office/powerpoint/2010/main" val="35350169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sz="1200" kern="1200">
                <a:solidFill>
                  <a:schemeClr val="tx1"/>
                </a:solidFill>
                <a:effectLst/>
                <a:latin typeface="+mn-lt"/>
                <a:ea typeface="+mn-ea"/>
                <a:cs typeface="+mn-cs"/>
              </a:rPr>
              <a:t>Tuy nhiên, để mô hình có độ khái quát cao thì trong thực tế dữ liệu có thể lên đến hàng triệu từ, lúc đó độ dài vector one-hot sẽ phình to gây khó khăn cho việc tính toán, lưu trữ.</a:t>
            </a:r>
          </a:p>
          <a:p>
            <a:pPr marL="171450" indent="-171450">
              <a:buFontTx/>
              <a:buChar char="-"/>
            </a:pPr>
            <a:r>
              <a:rPr lang="en-US" sz="1200" kern="1200">
                <a:solidFill>
                  <a:schemeClr val="tx1"/>
                </a:solidFill>
                <a:effectLst/>
                <a:latin typeface="+mn-lt"/>
                <a:ea typeface="+mn-ea"/>
                <a:cs typeface="+mn-cs"/>
              </a:rPr>
              <a:t>Và các bạn có thể thấy, đối với dữ liệu dạng text thì giá trị chứa trong các pixel (nếu input dạng ảnh) hay các dạng khác là rất ít. Nó chủ yếu nằm trong vị trí tương đối giữa các từ với nhau và quan hệ về mặt ngữ nghĩa. Tuy nhiên, one-hot vector không thể biểu diễn điều đó vì nó chỉ đánh index theo thứ tự từ điển đầu vào chứ không phải vị trí các từ trong một context cụ thể. Để khắc phục điều đó, trong mô hình thường dùng một lớp RNN hoặc LSTM để nó có thể trích xuất được thông tin về vị trí. Có một cách khác như trong mô hình transformer, được bỏ hoàn toàn lớp word embeddig hay RNN và thêm vào đó lớp positional encoding và self-attention.</a:t>
            </a:r>
          </a:p>
          <a:p>
            <a:pPr marL="171450" indent="-171450">
              <a:buFontTx/>
              <a:buChar char="-"/>
            </a:pPr>
            <a:r>
              <a:rPr lang="en-US" sz="1200" kern="1200">
                <a:solidFill>
                  <a:schemeClr val="tx1"/>
                </a:solidFill>
                <a:effectLst/>
                <a:latin typeface="+mn-lt"/>
                <a:ea typeface="+mn-ea"/>
                <a:cs typeface="+mn-cs"/>
              </a:rPr>
              <a:t>Khi biểu diễn bằng one-hot encoding, khi đưa vào model train thì từ bầm mặc dù cùng nghĩa so với hai từ kia nhưng lại bị phân vào class khác nhau do cách biểu diễn khác nhau. Còn nếu dùng word embedding, do biểu diễn được cả thông tin về vị trí, ngữ nghĩa nên từ bầm sẽ có vị trí gần với hai từ kia.</a:t>
            </a:r>
          </a:p>
          <a:p>
            <a:pPr marL="171450" indent="-171450">
              <a:buFontTx/>
              <a:buChar char="-"/>
            </a:pPr>
            <a:endParaRPr lang="en-US"/>
          </a:p>
        </p:txBody>
      </p:sp>
      <p:sp>
        <p:nvSpPr>
          <p:cNvPr id="4" name="Slide Number Placeholder 3"/>
          <p:cNvSpPr>
            <a:spLocks noGrp="1"/>
          </p:cNvSpPr>
          <p:nvPr>
            <p:ph type="sldNum" sz="quarter" idx="10"/>
          </p:nvPr>
        </p:nvSpPr>
        <p:spPr/>
        <p:txBody>
          <a:bodyPr/>
          <a:lstStyle/>
          <a:p>
            <a:fld id="{AA3AB2C3-252B-45AC-A13C-6DD934A2C85A}" type="slidenum">
              <a:rPr lang="en-US" smtClean="0"/>
              <a:t>7</a:t>
            </a:fld>
            <a:endParaRPr lang="en-US"/>
          </a:p>
        </p:txBody>
      </p:sp>
    </p:spTree>
    <p:extLst>
      <p:ext uri="{BB962C8B-B14F-4D97-AF65-F5344CB8AC3E}">
        <p14:creationId xmlns:p14="http://schemas.microsoft.com/office/powerpoint/2010/main" val="41821567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a:t>Ở bên trái là không gian one-hot, mỗi tỉnh, thành phố được biểu diễn bằng một vector nhị phân. Vector này có độ dài bằng số lượng hạng mục và chỉ có một phần tử bằng 1, các phần tử còn lại bằng 0. Cách biểu diễn này đơn giản nhưng không thể hiện được mối quan hệ hay sự tương đồng giữa các hạng mục với nhau.</a:t>
            </a:r>
          </a:p>
          <a:p>
            <a:r>
              <a:rPr lang="vi-VN"/>
              <a:t>Ở bên phải là không gian embedding, mỗi hạng mục được ánh xạ sang một vector số thực có số chiều nhỏ hơn. Các vector embedding này được học tự động từ dữ liệu, do đó có khả năng phản ánh mối quan hệ ngữ nghĩa giữa các hạng mục. Những đối tượng có đặc điểm tương đồng sẽ nằm gần nhau trong không gian embedding.</a:t>
            </a:r>
          </a:p>
          <a:p>
            <a:r>
              <a:rPr lang="vi-VN"/>
              <a:t>Mũi tên ở giữa thể hiện quá trình chuyển từ biểu diễn rời rạc bằng one-hot sang biểu diễn liên tục bằng embedding. Đây là một hướng biểu diễn tri thức hiện đại, được sử dụng rộng rãi trong các mô hình học sâu nhằm nâng cao hiệu quả học và dự đoán.</a:t>
            </a:r>
          </a:p>
          <a:p>
            <a:endParaRPr lang="en-US"/>
          </a:p>
        </p:txBody>
      </p:sp>
      <p:sp>
        <p:nvSpPr>
          <p:cNvPr id="4" name="Slide Number Placeholder 3"/>
          <p:cNvSpPr>
            <a:spLocks noGrp="1"/>
          </p:cNvSpPr>
          <p:nvPr>
            <p:ph type="sldNum" sz="quarter" idx="5"/>
          </p:nvPr>
        </p:nvSpPr>
        <p:spPr/>
        <p:txBody>
          <a:bodyPr/>
          <a:lstStyle/>
          <a:p>
            <a:fld id="{AA3AB2C3-252B-45AC-A13C-6DD934A2C85A}" type="slidenum">
              <a:rPr lang="en-US" smtClean="0"/>
              <a:t>9</a:t>
            </a:fld>
            <a:endParaRPr lang="en-US"/>
          </a:p>
        </p:txBody>
      </p:sp>
    </p:spTree>
    <p:extLst>
      <p:ext uri="{BB962C8B-B14F-4D97-AF65-F5344CB8AC3E}">
        <p14:creationId xmlns:p14="http://schemas.microsoft.com/office/powerpoint/2010/main" val="32948401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A3AB2C3-252B-45AC-A13C-6DD934A2C85A}" type="slidenum">
              <a:rPr lang="en-US" smtClean="0"/>
              <a:t>11</a:t>
            </a:fld>
            <a:endParaRPr lang="en-US"/>
          </a:p>
        </p:txBody>
      </p:sp>
    </p:spTree>
    <p:extLst>
      <p:ext uri="{BB962C8B-B14F-4D97-AF65-F5344CB8AC3E}">
        <p14:creationId xmlns:p14="http://schemas.microsoft.com/office/powerpoint/2010/main" val="1923846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A3AB2C3-252B-45AC-A13C-6DD934A2C85A}" type="slidenum">
              <a:rPr lang="en-US" smtClean="0"/>
              <a:t>14</a:t>
            </a:fld>
            <a:endParaRPr lang="en-US"/>
          </a:p>
        </p:txBody>
      </p:sp>
    </p:spTree>
    <p:extLst>
      <p:ext uri="{BB962C8B-B14F-4D97-AF65-F5344CB8AC3E}">
        <p14:creationId xmlns:p14="http://schemas.microsoft.com/office/powerpoint/2010/main" val="9368025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A3AB2C3-252B-45AC-A13C-6DD934A2C85A}" type="slidenum">
              <a:rPr lang="en-US" smtClean="0"/>
              <a:t>15</a:t>
            </a:fld>
            <a:endParaRPr lang="en-US"/>
          </a:p>
        </p:txBody>
      </p:sp>
    </p:spTree>
    <p:extLst>
      <p:ext uri="{BB962C8B-B14F-4D97-AF65-F5344CB8AC3E}">
        <p14:creationId xmlns:p14="http://schemas.microsoft.com/office/powerpoint/2010/main" val="11512083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a:t>target word </a:t>
            </a:r>
            <a:r>
              <a:rPr lang="en-US"/>
              <a:t>từ mục tiêu</a:t>
            </a:r>
          </a:p>
          <a:p>
            <a:r>
              <a:rPr lang="en-US"/>
              <a:t>Chúng định nghĩa các từ là hàng xóm (neightbor word) của nó thông qua tham số window size. </a:t>
            </a:r>
          </a:p>
        </p:txBody>
      </p:sp>
      <p:sp>
        <p:nvSpPr>
          <p:cNvPr id="4" name="Slide Number Placeholder 3"/>
          <p:cNvSpPr>
            <a:spLocks noGrp="1"/>
          </p:cNvSpPr>
          <p:nvPr>
            <p:ph type="sldNum" sz="quarter" idx="10"/>
          </p:nvPr>
        </p:nvSpPr>
        <p:spPr/>
        <p:txBody>
          <a:bodyPr/>
          <a:lstStyle/>
          <a:p>
            <a:fld id="{AA3AB2C3-252B-45AC-A13C-6DD934A2C85A}" type="slidenum">
              <a:rPr lang="en-US" smtClean="0"/>
              <a:t>16</a:t>
            </a:fld>
            <a:endParaRPr lang="en-US"/>
          </a:p>
        </p:txBody>
      </p:sp>
    </p:spTree>
    <p:extLst>
      <p:ext uri="{BB962C8B-B14F-4D97-AF65-F5344CB8AC3E}">
        <p14:creationId xmlns:p14="http://schemas.microsoft.com/office/powerpoint/2010/main" val="24074353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a:t>Lý do rất đơn giản - máy tính chỉ suy nghĩ bằng số và không thể tự mình hiểu ngôn ngữ của con người. Nhờ nhúng văn bản, máy tính dễ dàng đọc, hiểu văn bản và đưa ra phản hồi chính xác hơn cho các truy vấn.</a:t>
            </a:r>
          </a:p>
          <a:p>
            <a:r>
              <a:rPr lang="vi-VN"/>
              <a:t>Nhúng văn bản là một cách chuyển đổi từ hoặc cụm từ văn bản thành dữ liệu số mà máy có thể hiểu được. Hãy hình dung việc này giống như việc biến văn bản thành một danh sách các con số, trong đó mỗi con số nắm bắt một phần ý nghĩa của văn bản. Kỹ thuật này giúp máy nắm bắt ngữ cảnh và mối quan hệ giữa các từ.</a:t>
            </a:r>
          </a:p>
        </p:txBody>
      </p:sp>
      <p:sp>
        <p:nvSpPr>
          <p:cNvPr id="4" name="Slide Number Placeholder 3"/>
          <p:cNvSpPr>
            <a:spLocks noGrp="1"/>
          </p:cNvSpPr>
          <p:nvPr>
            <p:ph type="sldNum" sz="quarter" idx="10"/>
          </p:nvPr>
        </p:nvSpPr>
        <p:spPr/>
        <p:txBody>
          <a:bodyPr/>
          <a:lstStyle/>
          <a:p>
            <a:fld id="{AA3AB2C3-252B-45AC-A13C-6DD934A2C85A}" type="slidenum">
              <a:rPr lang="en-US" smtClean="0"/>
              <a:t>17</a:t>
            </a:fld>
            <a:endParaRPr lang="en-US"/>
          </a:p>
        </p:txBody>
      </p:sp>
    </p:spTree>
    <p:extLst>
      <p:ext uri="{BB962C8B-B14F-4D97-AF65-F5344CB8AC3E}">
        <p14:creationId xmlns:p14="http://schemas.microsoft.com/office/powerpoint/2010/main" val="24860764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a:t>Ở slide này, em minh họa cách </a:t>
            </a:r>
            <a:r>
              <a:rPr lang="vi-VN" b="1"/>
              <a:t>chuyển đổi văn bản thành vector số thực</a:t>
            </a:r>
            <a:r>
              <a:rPr lang="vi-VN"/>
              <a:t> bằng mô hình embedding.</a:t>
            </a:r>
          </a:p>
          <a:p>
            <a:r>
              <a:rPr lang="vi-VN"/>
              <a:t>Ở phía bên trái là các câu văn bản khác nhau, ví dụ như </a:t>
            </a:r>
            <a:r>
              <a:rPr lang="vi-VN" i="1"/>
              <a:t>“canine companions say”</a:t>
            </a:r>
            <a:r>
              <a:rPr lang="vi-VN"/>
              <a:t>, </a:t>
            </a:r>
            <a:r>
              <a:rPr lang="vi-VN" i="1"/>
              <a:t>“feline friends say”</a:t>
            </a:r>
            <a:r>
              <a:rPr lang="vi-VN"/>
              <a:t> và </a:t>
            </a:r>
            <a:r>
              <a:rPr lang="vi-VN" i="1"/>
              <a:t>“bovine buddies say”</a:t>
            </a:r>
            <a:r>
              <a:rPr lang="vi-VN"/>
              <a:t>. Mặc dù các câu này sử dụng những từ khác nhau, nhưng đều có ý nghĩa liên quan đến các loài động vật.</a:t>
            </a:r>
          </a:p>
          <a:p>
            <a:r>
              <a:rPr lang="vi-VN"/>
              <a:t>Mỗi câu văn bản được đưa vào </a:t>
            </a:r>
            <a:r>
              <a:rPr lang="vi-VN" b="1"/>
              <a:t>mô hình embedding</a:t>
            </a:r>
            <a:r>
              <a:rPr lang="vi-VN"/>
              <a:t>, và ở phía bên phải, mô hình sẽ ánh xạ văn bản đó thành một </a:t>
            </a:r>
            <a:r>
              <a:rPr lang="vi-VN" b="1"/>
              <a:t>vector số thực nhiều chiều</a:t>
            </a:r>
            <a:r>
              <a:rPr lang="vi-VN"/>
              <a:t>. Các giá trị trong vector này biểu diễn đặc trưng ngữ nghĩa của câu.</a:t>
            </a:r>
          </a:p>
          <a:p>
            <a:r>
              <a:rPr lang="vi-VN"/>
              <a:t>Nhờ biểu diễn embedding, những câu có nội dung hoặc ý nghĩa tương đồng sẽ có các vector gần nhau trong không gian, ngay cả khi chúng không dùng cùng một từ. Điều này giúp mô hình học máy hiểu được ngữ nghĩa của văn bản thay vì chỉ dựa trên ký tự hay từ đơn lẻ.</a:t>
            </a:r>
          </a:p>
          <a:p>
            <a:r>
              <a:rPr lang="vi-VN"/>
              <a:t>Cách biểu diễn này là nền tảng của các bài toán xử lý ngôn ngữ tự nhiên hiện đại như phân loại văn bản, tìm kiếm ngữ nghĩa và hệ thống hỏi đáp.</a:t>
            </a:r>
          </a:p>
        </p:txBody>
      </p:sp>
      <p:sp>
        <p:nvSpPr>
          <p:cNvPr id="4" name="Slide Number Placeholder 3"/>
          <p:cNvSpPr>
            <a:spLocks noGrp="1"/>
          </p:cNvSpPr>
          <p:nvPr>
            <p:ph type="sldNum" sz="quarter" idx="10"/>
          </p:nvPr>
        </p:nvSpPr>
        <p:spPr/>
        <p:txBody>
          <a:bodyPr/>
          <a:lstStyle/>
          <a:p>
            <a:fld id="{AA3AB2C3-252B-45AC-A13C-6DD934A2C85A}" type="slidenum">
              <a:rPr lang="en-US" smtClean="0"/>
              <a:t>18</a:t>
            </a:fld>
            <a:endParaRPr lang="en-US"/>
          </a:p>
        </p:txBody>
      </p:sp>
    </p:spTree>
    <p:extLst>
      <p:ext uri="{BB962C8B-B14F-4D97-AF65-F5344CB8AC3E}">
        <p14:creationId xmlns:p14="http://schemas.microsoft.com/office/powerpoint/2010/main" val="16409997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a:t>Bạn đã bao giờ tự hỏi làm thế nào mạng xã hội có thể gợi ý những người bạn hoàn hảo mà bạn chưa từng biết đến? Hay làm thế nào điện thoại của bạn có thể dự đoán tình trạng tắc đường trước cả khi bạn lên đường? Câu trả lời nằm ở một thế giới ẩn giấu gọi là đồ thị, mạng lưới kết nối, giống như những sợi chỉ liên kết con người, địa điểm và sự vật. Và để hiểu được những mạng lưới này, chúng ta cần một công cụ dịch thuật: nhúng đồ thị.</a:t>
            </a:r>
            <a:endParaRPr lang="en-US"/>
          </a:p>
        </p:txBody>
      </p:sp>
      <p:sp>
        <p:nvSpPr>
          <p:cNvPr id="4" name="Slide Number Placeholder 3"/>
          <p:cNvSpPr>
            <a:spLocks noGrp="1"/>
          </p:cNvSpPr>
          <p:nvPr>
            <p:ph type="sldNum" sz="quarter" idx="10"/>
          </p:nvPr>
        </p:nvSpPr>
        <p:spPr/>
        <p:txBody>
          <a:bodyPr/>
          <a:lstStyle/>
          <a:p>
            <a:fld id="{AA3AB2C3-252B-45AC-A13C-6DD934A2C85A}" type="slidenum">
              <a:rPr lang="en-US" smtClean="0"/>
              <a:t>19</a:t>
            </a:fld>
            <a:endParaRPr lang="en-US"/>
          </a:p>
        </p:txBody>
      </p:sp>
    </p:spTree>
    <p:extLst>
      <p:ext uri="{BB962C8B-B14F-4D97-AF65-F5344CB8AC3E}">
        <p14:creationId xmlns:p14="http://schemas.microsoft.com/office/powerpoint/2010/main" val="5465393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Khả năng biểu diễn dữ liệu bằng cách nhúng đồ thị mang lại nhiều lợi ích tuyệt vời, bao gồm:</a:t>
            </a:r>
          </a:p>
        </p:txBody>
      </p:sp>
      <p:sp>
        <p:nvSpPr>
          <p:cNvPr id="4" name="Slide Number Placeholder 3"/>
          <p:cNvSpPr>
            <a:spLocks noGrp="1"/>
          </p:cNvSpPr>
          <p:nvPr>
            <p:ph type="sldNum" sz="quarter" idx="10"/>
          </p:nvPr>
        </p:nvSpPr>
        <p:spPr/>
        <p:txBody>
          <a:bodyPr/>
          <a:lstStyle/>
          <a:p>
            <a:fld id="{AA3AB2C3-252B-45AC-A13C-6DD934A2C85A}" type="slidenum">
              <a:rPr lang="en-US" smtClean="0"/>
              <a:t>20</a:t>
            </a:fld>
            <a:endParaRPr lang="en-US"/>
          </a:p>
        </p:txBody>
      </p:sp>
    </p:spTree>
    <p:extLst>
      <p:ext uri="{BB962C8B-B14F-4D97-AF65-F5344CB8AC3E}">
        <p14:creationId xmlns:p14="http://schemas.microsoft.com/office/powerpoint/2010/main" val="2525954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A3AB2C3-252B-45AC-A13C-6DD934A2C85A}" type="slidenum">
              <a:rPr lang="en-US" smtClean="0"/>
              <a:t>21</a:t>
            </a:fld>
            <a:endParaRPr lang="en-US"/>
          </a:p>
        </p:txBody>
      </p:sp>
    </p:spTree>
    <p:extLst>
      <p:ext uri="{BB962C8B-B14F-4D97-AF65-F5344CB8AC3E}">
        <p14:creationId xmlns:p14="http://schemas.microsoft.com/office/powerpoint/2010/main" val="7952746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78DCB7-D41B-27CE-B10F-A77B5E45FA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7F2C42A-FC32-DD4F-CC44-858B708E5F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D89155-B1C5-95F4-249A-0481BEBD430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2532792-01D2-2DAF-8E1E-B6F9A9E9D9F8}"/>
              </a:ext>
            </a:extLst>
          </p:cNvPr>
          <p:cNvSpPr>
            <a:spLocks noGrp="1"/>
          </p:cNvSpPr>
          <p:nvPr>
            <p:ph type="sldNum" sz="quarter" idx="10"/>
          </p:nvPr>
        </p:nvSpPr>
        <p:spPr/>
        <p:txBody>
          <a:bodyPr/>
          <a:lstStyle/>
          <a:p>
            <a:fld id="{AA3AB2C3-252B-45AC-A13C-6DD934A2C85A}" type="slidenum">
              <a:rPr lang="en-US" smtClean="0"/>
              <a:t>22</a:t>
            </a:fld>
            <a:endParaRPr lang="en-US"/>
          </a:p>
        </p:txBody>
      </p:sp>
    </p:spTree>
    <p:extLst>
      <p:ext uri="{BB962C8B-B14F-4D97-AF65-F5344CB8AC3E}">
        <p14:creationId xmlns:p14="http://schemas.microsoft.com/office/powerpoint/2010/main" val="5275266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0EFC39-166E-51D6-21D5-E2FF6695B4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4C9110-076D-94FE-ACAB-9002AC5DF9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FF51DA-D9D4-46FA-06F6-1EA09442F5F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97B40F0-5617-9C91-C811-A86C90D698B2}"/>
              </a:ext>
            </a:extLst>
          </p:cNvPr>
          <p:cNvSpPr>
            <a:spLocks noGrp="1"/>
          </p:cNvSpPr>
          <p:nvPr>
            <p:ph type="sldNum" sz="quarter" idx="10"/>
          </p:nvPr>
        </p:nvSpPr>
        <p:spPr/>
        <p:txBody>
          <a:bodyPr/>
          <a:lstStyle/>
          <a:p>
            <a:fld id="{AA3AB2C3-252B-45AC-A13C-6DD934A2C85A}" type="slidenum">
              <a:rPr lang="en-US" smtClean="0"/>
              <a:t>23</a:t>
            </a:fld>
            <a:endParaRPr lang="en-US"/>
          </a:p>
        </p:txBody>
      </p:sp>
    </p:spTree>
    <p:extLst>
      <p:ext uri="{BB962C8B-B14F-4D97-AF65-F5344CB8AC3E}">
        <p14:creationId xmlns:p14="http://schemas.microsoft.com/office/powerpoint/2010/main" val="34676078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6CBAD5-F134-203F-C0FD-1595C5FC81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F05654-EE00-606E-3C56-88C4E3D162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538F8A-A25E-509D-4CEF-77D109ABC5D4}"/>
              </a:ext>
            </a:extLst>
          </p:cNvPr>
          <p:cNvSpPr>
            <a:spLocks noGrp="1"/>
          </p:cNvSpPr>
          <p:nvPr>
            <p:ph type="body" idx="1"/>
          </p:nvPr>
        </p:nvSpPr>
        <p:spPr/>
        <p:txBody>
          <a:bodyPr/>
          <a:lstStyle/>
          <a:p>
            <a:r>
              <a:rPr lang="vi-VN"/>
              <a:t>Hiện nay, các nhà nghiên cứu hướng đến việc xây dựng các hệ thống tích hợp dựa trên sự phối hợp các phương pháp biểu diễn tri thức. Tri thức của hệ thống được thu thập từ các nguồn khác nhau như: mạng xã hội, hành vi và kiến thức con người thông qua các tương tác trên Internet, thông tin dưới dạng văn bản (text), và thông tin từ các tập dữ liệu lớn (big data). Điều này dẫn đến đòi hỏi cần phải có các phương pháp biểu diễn tri thức thích hợp cho các nguồn tri thức này, chẳng hạn như phương pháp sử dụng đồ thị tri thức.</a:t>
            </a:r>
            <a:endParaRPr lang="en-US"/>
          </a:p>
        </p:txBody>
      </p:sp>
      <p:sp>
        <p:nvSpPr>
          <p:cNvPr id="4" name="Slide Number Placeholder 3">
            <a:extLst>
              <a:ext uri="{FF2B5EF4-FFF2-40B4-BE49-F238E27FC236}">
                <a16:creationId xmlns:a16="http://schemas.microsoft.com/office/drawing/2014/main" id="{1683C811-9A5C-9AAB-3B51-DDA395A70943}"/>
              </a:ext>
            </a:extLst>
          </p:cNvPr>
          <p:cNvSpPr>
            <a:spLocks noGrp="1"/>
          </p:cNvSpPr>
          <p:nvPr>
            <p:ph type="sldNum" sz="quarter" idx="10"/>
          </p:nvPr>
        </p:nvSpPr>
        <p:spPr/>
        <p:txBody>
          <a:bodyPr/>
          <a:lstStyle/>
          <a:p>
            <a:fld id="{AA3AB2C3-252B-45AC-A13C-6DD934A2C85A}" type="slidenum">
              <a:rPr lang="en-US" smtClean="0"/>
              <a:t>24</a:t>
            </a:fld>
            <a:endParaRPr lang="en-US"/>
          </a:p>
        </p:txBody>
      </p:sp>
    </p:spTree>
    <p:extLst>
      <p:ext uri="{BB962C8B-B14F-4D97-AF65-F5344CB8AC3E}">
        <p14:creationId xmlns:p14="http://schemas.microsoft.com/office/powerpoint/2010/main" val="10579481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3" name="Subtitle 2"/>
          <p:cNvSpPr>
            <a:spLocks noGrp="1"/>
          </p:cNvSpPr>
          <p:nvPr>
            <p:ph type="subTitle" idx="1"/>
          </p:nvPr>
        </p:nvSpPr>
        <p:spPr>
          <a:xfrm>
            <a:off x="2589213" y="4777379"/>
            <a:ext cx="8915399" cy="1126283"/>
          </a:xfrm>
        </p:spPr>
        <p:txBody>
          <a:bodyPr anchor="t">
            <a:normAutofit/>
          </a:bodyPr>
          <a:lstStyle>
            <a:lvl1pPr marL="0" indent="0" algn="l">
              <a:buNone/>
              <a:defRPr sz="2800">
                <a:solidFill>
                  <a:schemeClr val="tx1">
                    <a:lumMod val="65000"/>
                    <a:lumOff val="35000"/>
                  </a:schemeClr>
                </a:solidFill>
                <a:latin typeface="Times New Roman" panose="02020603050405020304" pitchFamily="18" charset="0"/>
                <a:cs typeface="Times New Roman" panose="02020603050405020304" pitchFamily="18"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C5CCD5A5-948F-4320-90F7-96F533B7B8FD}" type="datetime1">
              <a:rPr lang="en-US" smtClean="0"/>
              <a:t>12/31/2025</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en-US"/>
          </a:p>
        </p:txBody>
      </p:sp>
      <p:sp>
        <p:nvSpPr>
          <p:cNvPr id="6" name="Slide Number Placeholder 5"/>
          <p:cNvSpPr>
            <a:spLocks noGrp="1"/>
          </p:cNvSpPr>
          <p:nvPr>
            <p:ph type="sldNum" sz="quarter" idx="12"/>
          </p:nvPr>
        </p:nvSpPr>
        <p:spPr>
          <a:xfrm>
            <a:off x="531812" y="4529540"/>
            <a:ext cx="779767" cy="365125"/>
          </a:xfrm>
        </p:spPr>
        <p:txBody>
          <a:bodyPr/>
          <a:lstStyle/>
          <a:p>
            <a:fld id="{7AE1F953-3F29-461F-B4D9-37A6CE1B51E9}" type="slidenum">
              <a:rPr lang="en-US" smtClean="0"/>
              <a:t>‹#›</a:t>
            </a:fld>
            <a:endParaRPr lang="en-US"/>
          </a:p>
        </p:txBody>
      </p:sp>
    </p:spTree>
    <p:extLst>
      <p:ext uri="{BB962C8B-B14F-4D97-AF65-F5344CB8AC3E}">
        <p14:creationId xmlns:p14="http://schemas.microsoft.com/office/powerpoint/2010/main" val="15015298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822553"/>
          </a:xfrm>
        </p:spPr>
        <p:txBody>
          <a:bodyPr/>
          <a:lstStyle>
            <a:lvl1pPr>
              <a:defRPr>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3" name="Content Placeholder 2"/>
          <p:cNvSpPr>
            <a:spLocks noGrp="1"/>
          </p:cNvSpPr>
          <p:nvPr>
            <p:ph idx="1"/>
          </p:nvPr>
        </p:nvSpPr>
        <p:spPr>
          <a:xfrm>
            <a:off x="2589212" y="1596788"/>
            <a:ext cx="8915400" cy="4314434"/>
          </a:xfrm>
        </p:spPr>
        <p:txBody>
          <a:bodyPr/>
          <a:lstStyle>
            <a:lvl1pPr marL="342900" indent="-342900">
              <a:buFont typeface="Wingdings" panose="05000000000000000000" pitchFamily="2" charset="2"/>
              <a:buChar char="q"/>
              <a:defRPr sz="2800">
                <a:latin typeface="Times New Roman" panose="02020603050405020304" pitchFamily="18" charset="0"/>
                <a:cs typeface="Times New Roman" panose="02020603050405020304" pitchFamily="18" charset="0"/>
              </a:defRPr>
            </a:lvl1pPr>
            <a:lvl2pPr>
              <a:defRPr sz="2400">
                <a:latin typeface="Times New Roman" panose="02020603050405020304" pitchFamily="18" charset="0"/>
                <a:cs typeface="Times New Roman" panose="02020603050405020304" pitchFamily="18" charset="0"/>
              </a:defRPr>
            </a:lvl2pPr>
            <a:lvl3pPr marL="1143000" indent="-228600">
              <a:buFont typeface="Wingdings" panose="05000000000000000000" pitchFamily="2" charset="2"/>
              <a:buChar char="Ø"/>
              <a:defRPr sz="2000">
                <a:latin typeface="Times New Roman" panose="02020603050405020304" pitchFamily="18" charset="0"/>
                <a:cs typeface="Times New Roman" panose="02020603050405020304" pitchFamily="18" charset="0"/>
              </a:defRPr>
            </a:lvl3pPr>
            <a:lvl4pPr>
              <a:defRPr>
                <a:latin typeface="Times New Roman" panose="02020603050405020304" pitchFamily="18" charset="0"/>
                <a:cs typeface="Times New Roman" panose="02020603050405020304" pitchFamily="18" charset="0"/>
              </a:defRPr>
            </a:lvl4pPr>
            <a:lvl5pPr>
              <a:defRPr>
                <a:latin typeface="Times New Roman" panose="02020603050405020304" pitchFamily="18" charset="0"/>
                <a:cs typeface="Times New Roman" panose="02020603050405020304" pitchFamily="18"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FA31EBE0-9226-418E-954A-136640D26DDC}" type="datetime1">
              <a:rPr lang="en-US" smtClean="0"/>
              <a:t>12/31/2025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US"/>
          </a:p>
        </p:txBody>
      </p:sp>
      <p:sp>
        <p:nvSpPr>
          <p:cNvPr id="6" name="Slide Number Placeholder 5"/>
          <p:cNvSpPr>
            <a:spLocks noGrp="1"/>
          </p:cNvSpPr>
          <p:nvPr>
            <p:ph type="sldNum" sz="quarter" idx="12"/>
          </p:nvPr>
        </p:nvSpPr>
        <p:spPr/>
        <p:txBody>
          <a:bodyPr/>
          <a:lstStyle/>
          <a:p>
            <a:fld id="{7AE1F953-3F29-461F-B4D9-37A6CE1B51E9}" type="slidenum">
              <a:rPr lang="en-US" smtClean="0"/>
              <a:t>‹#›</a:t>
            </a:fld>
            <a:endParaRPr lang="en-US"/>
          </a:p>
        </p:txBody>
      </p:sp>
    </p:spTree>
    <p:extLst>
      <p:ext uri="{BB962C8B-B14F-4D97-AF65-F5344CB8AC3E}">
        <p14:creationId xmlns:p14="http://schemas.microsoft.com/office/powerpoint/2010/main" val="36648022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51EA532-405B-4E8F-A9D0-6A43A53DB59E}" type="datetime1">
              <a:rPr lang="en-US" smtClean="0"/>
              <a:t>12/31/2025</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AE1F953-3F29-461F-B4D9-37A6CE1B51E9}" type="slidenum">
              <a:rPr lang="en-US" smtClean="0"/>
              <a:t>‹#›</a:t>
            </a:fld>
            <a:endParaRPr lang="en-US"/>
          </a:p>
        </p:txBody>
      </p:sp>
    </p:spTree>
    <p:extLst>
      <p:ext uri="{BB962C8B-B14F-4D97-AF65-F5344CB8AC3E}">
        <p14:creationId xmlns:p14="http://schemas.microsoft.com/office/powerpoint/2010/main" val="28257957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E0349E2-CFBC-4429-9682-8844637F4D92}" type="datetime1">
              <a:rPr lang="en-US" smtClean="0"/>
              <a:t>12/31/2025</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7AE1F953-3F29-461F-B4D9-37A6CE1B51E9}" type="slidenum">
              <a:rPr lang="en-US" smtClean="0"/>
              <a:t>‹#›</a:t>
            </a:fld>
            <a:endParaRPr lang="en-US"/>
          </a:p>
        </p:txBody>
      </p:sp>
    </p:spTree>
    <p:extLst>
      <p:ext uri="{BB962C8B-B14F-4D97-AF65-F5344CB8AC3E}">
        <p14:creationId xmlns:p14="http://schemas.microsoft.com/office/powerpoint/2010/main" val="8582217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A6AE873-75B2-4C01-B23C-343E2DCDDD7B}" type="datetime1">
              <a:rPr lang="en-US" smtClean="0"/>
              <a:t>12/31/2025</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7AE1F953-3F29-461F-B4D9-37A6CE1B51E9}" type="slidenum">
              <a:rPr lang="en-US" smtClean="0"/>
              <a:t>‹#›</a:t>
            </a:fld>
            <a:endParaRPr lang="en-US"/>
          </a:p>
        </p:txBody>
      </p:sp>
    </p:spTree>
    <p:extLst>
      <p:ext uri="{BB962C8B-B14F-4D97-AF65-F5344CB8AC3E}">
        <p14:creationId xmlns:p14="http://schemas.microsoft.com/office/powerpoint/2010/main" val="21981140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176E819-A34B-4CA1-BA66-29C1753307EA}" type="datetime1">
              <a:rPr lang="en-US" smtClean="0"/>
              <a:t>12/31/2025</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7AE1F953-3F29-461F-B4D9-37A6CE1B51E9}" type="slidenum">
              <a:rPr lang="en-US" smtClean="0"/>
              <a:t>‹#›</a:t>
            </a:fld>
            <a:endParaRPr lang="en-US"/>
          </a:p>
        </p:txBody>
      </p:sp>
    </p:spTree>
    <p:extLst>
      <p:ext uri="{BB962C8B-B14F-4D97-AF65-F5344CB8AC3E}">
        <p14:creationId xmlns:p14="http://schemas.microsoft.com/office/powerpoint/2010/main" val="15327459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ADCC98-F057-4EA6-8E6B-8C4A8974B213}" type="datetime1">
              <a:rPr lang="en-US" smtClean="0"/>
              <a:t>12/31/2025</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7AE1F953-3F29-461F-B4D9-37A6CE1B51E9}" type="slidenum">
              <a:rPr lang="en-US" smtClean="0"/>
              <a:t>‹#›</a:t>
            </a:fld>
            <a:endParaRPr lang="en-US"/>
          </a:p>
        </p:txBody>
      </p:sp>
    </p:spTree>
    <p:extLst>
      <p:ext uri="{BB962C8B-B14F-4D97-AF65-F5344CB8AC3E}">
        <p14:creationId xmlns:p14="http://schemas.microsoft.com/office/powerpoint/2010/main" val="3346357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667D635-A56E-4297-A3E0-E17C21C8E7BF}" type="datetime1">
              <a:rPr lang="en-US" smtClean="0"/>
              <a:t>12/31/2025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7AE1F953-3F29-461F-B4D9-37A6CE1B51E9}" type="slidenum">
              <a:rPr lang="en-US" smtClean="0"/>
              <a:t>‹#›</a:t>
            </a:fld>
            <a:endParaRPr lang="en-US"/>
          </a:p>
        </p:txBody>
      </p:sp>
    </p:spTree>
    <p:extLst>
      <p:ext uri="{BB962C8B-B14F-4D97-AF65-F5344CB8AC3E}">
        <p14:creationId xmlns:p14="http://schemas.microsoft.com/office/powerpoint/2010/main" val="8636691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5C15037-422C-4BC9-80CA-8126B3B0F447}" type="datetime1">
              <a:rPr lang="en-US" smtClean="0"/>
              <a:t>12/31/2025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AE1F953-3F29-461F-B4D9-37A6CE1B51E9}" type="slidenum">
              <a:rPr lang="en-US" smtClean="0"/>
              <a:t>‹#›</a:t>
            </a:fld>
            <a:endParaRPr lang="en-US"/>
          </a:p>
        </p:txBody>
      </p:sp>
    </p:spTree>
    <p:extLst>
      <p:ext uri="{BB962C8B-B14F-4D97-AF65-F5344CB8AC3E}">
        <p14:creationId xmlns:p14="http://schemas.microsoft.com/office/powerpoint/2010/main" val="9563472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E0BC44-D3EC-4EDE-B27E-022887AB6AF1}" type="datetime1">
              <a:rPr lang="en-US" smtClean="0"/>
              <a:t>12/31/2025</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AE1F953-3F29-461F-B4D9-37A6CE1B51E9}" type="slidenum">
              <a:rPr lang="en-US" smtClean="0"/>
              <a:t>‹#›</a:t>
            </a:fld>
            <a:endParaRPr lang="en-US"/>
          </a:p>
        </p:txBody>
      </p:sp>
    </p:spTree>
    <p:extLst>
      <p:ext uri="{BB962C8B-B14F-4D97-AF65-F5344CB8AC3E}">
        <p14:creationId xmlns:p14="http://schemas.microsoft.com/office/powerpoint/2010/main" val="17832561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A17C564-79F5-4B12-89A2-534B690503B9}" type="datetime1">
              <a:rPr lang="en-US" smtClean="0"/>
              <a:t>12/31/2025</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AE1F953-3F29-461F-B4D9-37A6CE1B51E9}"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7128843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5828DE5E-D1B4-4287-BEBE-4B3374D83B1D}" type="datetime1">
              <a:rPr lang="en-US" smtClean="0"/>
              <a:t>12/31/2025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AE1F953-3F29-461F-B4D9-37A6CE1B51E9}" type="slidenum">
              <a:rPr lang="en-US" smtClean="0"/>
              <a:t>‹#›</a:t>
            </a:fld>
            <a:endParaRPr lang="en-US"/>
          </a:p>
        </p:txBody>
      </p:sp>
    </p:spTree>
    <p:extLst>
      <p:ext uri="{BB962C8B-B14F-4D97-AF65-F5344CB8AC3E}">
        <p14:creationId xmlns:p14="http://schemas.microsoft.com/office/powerpoint/2010/main" val="37507063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C707C39A-E2B2-44C4-B982-C15542F5D5F6}" type="datetime1">
              <a:rPr lang="en-US" smtClean="0"/>
              <a:t>12/31/2025</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AE1F953-3F29-461F-B4D9-37A6CE1B51E9}"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8371832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81F2E70A-D3D6-425C-B365-F98F6DED6362}" type="datetime1">
              <a:rPr lang="en-US" smtClean="0"/>
              <a:t>12/31/2025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AE1F953-3F29-461F-B4D9-37A6CE1B51E9}" type="slidenum">
              <a:rPr lang="en-US" smtClean="0"/>
              <a:t>‹#›</a:t>
            </a:fld>
            <a:endParaRPr lang="en-US"/>
          </a:p>
        </p:txBody>
      </p:sp>
    </p:spTree>
    <p:extLst>
      <p:ext uri="{BB962C8B-B14F-4D97-AF65-F5344CB8AC3E}">
        <p14:creationId xmlns:p14="http://schemas.microsoft.com/office/powerpoint/2010/main" val="31555372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CAA27B-594C-4834-9F18-5EB93F0AA290}" type="datetime1">
              <a:rPr lang="en-US" smtClean="0"/>
              <a:t>12/31/2025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AE1F953-3F29-461F-B4D9-37A6CE1B51E9}" type="slidenum">
              <a:rPr lang="en-US" smtClean="0"/>
              <a:t>‹#›</a:t>
            </a:fld>
            <a:endParaRPr lang="en-US"/>
          </a:p>
        </p:txBody>
      </p:sp>
    </p:spTree>
    <p:extLst>
      <p:ext uri="{BB962C8B-B14F-4D97-AF65-F5344CB8AC3E}">
        <p14:creationId xmlns:p14="http://schemas.microsoft.com/office/powerpoint/2010/main" val="27165961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D4A23C0-D5FB-4DED-AE48-D31BDA8A14E6}" type="datetime1">
              <a:rPr lang="en-US" smtClean="0"/>
              <a:t>12/31/2025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AE1F953-3F29-461F-B4D9-37A6CE1B51E9}" type="slidenum">
              <a:rPr lang="en-US" smtClean="0"/>
              <a:t>‹#›</a:t>
            </a:fld>
            <a:endParaRPr lang="en-US"/>
          </a:p>
        </p:txBody>
      </p:sp>
    </p:spTree>
    <p:extLst>
      <p:ext uri="{BB962C8B-B14F-4D97-AF65-F5344CB8AC3E}">
        <p14:creationId xmlns:p14="http://schemas.microsoft.com/office/powerpoint/2010/main" val="23708254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US"/>
            </a:p>
          </p:txBody>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US"/>
            </a:p>
          </p:txBody>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US"/>
            </a:p>
          </p:txBody>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US"/>
            </a:p>
          </p:txBody>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US"/>
            </a:p>
          </p:txBody>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US"/>
            </a:p>
          </p:txBody>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US"/>
            </a:p>
          </p:txBody>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US"/>
            </a:p>
          </p:txBody>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US"/>
            </a:p>
          </p:txBody>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US"/>
            </a:p>
          </p:txBody>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US"/>
            </a:p>
          </p:txBody>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US"/>
            </a:p>
          </p:txBody>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US"/>
            </a:p>
          </p:txBody>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US"/>
            </a:p>
          </p:txBody>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US"/>
            </a:p>
          </p:txBody>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US"/>
            </a:p>
          </p:txBody>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US"/>
            </a:p>
          </p:txBody>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US"/>
            </a:p>
          </p:txBody>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US"/>
            </a:p>
          </p:txBody>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US"/>
            </a:p>
          </p:txBody>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US"/>
            </a:p>
          </p:txBody>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US"/>
            </a:p>
          </p:txBody>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US"/>
            </a:p>
          </p:txBody>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US"/>
            </a:p>
          </p:txBody>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95188DBC-8555-46B2-A642-ED1D0AD62358}" type="datetime1">
              <a:rPr lang="en-US" smtClean="0"/>
              <a:t>12/31/2025</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7AE1F953-3F29-461F-B4D9-37A6CE1B51E9}" type="slidenum">
              <a:rPr lang="en-US" smtClean="0"/>
              <a:t>‹#›</a:t>
            </a:fld>
            <a:endParaRPr lang="en-US"/>
          </a:p>
        </p:txBody>
      </p:sp>
    </p:spTree>
    <p:extLst>
      <p:ext uri="{BB962C8B-B14F-4D97-AF65-F5344CB8AC3E}">
        <p14:creationId xmlns:p14="http://schemas.microsoft.com/office/powerpoint/2010/main" val="416477216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hf hdr="0" ftr="0" dt="0"/>
  <p:txStyles>
    <p:titleStyle>
      <a:lvl1pPr algn="l" defTabSz="457200" rtl="0" eaLnBrk="1" latinLnBrk="0" hangingPunct="1">
        <a:spcBef>
          <a:spcPct val="0"/>
        </a:spcBef>
        <a:buNone/>
        <a:defRPr sz="3600" b="0" i="0" u="none"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50" name="Rectangle 49">
            <a:extLst>
              <a:ext uri="{FF2B5EF4-FFF2-40B4-BE49-F238E27FC236}">
                <a16:creationId xmlns:a16="http://schemas.microsoft.com/office/drawing/2014/main" id="{9EF1AC42-C382-4343-9924-4790B346D0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robot thinking about a diagram&#10;&#10;AI-generated content may be incorrect.">
            <a:extLst>
              <a:ext uri="{FF2B5EF4-FFF2-40B4-BE49-F238E27FC236}">
                <a16:creationId xmlns:a16="http://schemas.microsoft.com/office/drawing/2014/main" id="{DC027E5F-ACFC-3833-D58F-0567C8984DEA}"/>
              </a:ext>
            </a:extLst>
          </p:cNvPr>
          <p:cNvPicPr>
            <a:picLocks noChangeAspect="1"/>
          </p:cNvPicPr>
          <p:nvPr/>
        </p:nvPicPr>
        <p:blipFill>
          <a:blip r:embed="rId3">
            <a:duotone>
              <a:schemeClr val="bg2">
                <a:shade val="45000"/>
                <a:satMod val="135000"/>
              </a:schemeClr>
              <a:prstClr val="white"/>
            </a:duotone>
            <a:alphaModFix amt="40000"/>
            <a:extLst>
              <a:ext uri="{28A0092B-C50C-407E-A947-70E740481C1C}">
                <a14:useLocalDpi xmlns:a14="http://schemas.microsoft.com/office/drawing/2010/main" val="0"/>
              </a:ext>
            </a:extLst>
          </a:blip>
          <a:srcRect r="2974" b="-1"/>
          <a:stretch>
            <a:fillRect/>
          </a:stretch>
        </p:blipFill>
        <p:spPr>
          <a:xfrm>
            <a:off x="20" y="10"/>
            <a:ext cx="9968438" cy="6857990"/>
          </a:xfrm>
          <a:custGeom>
            <a:avLst/>
            <a:gdLst/>
            <a:ahLst/>
            <a:cxnLst/>
            <a:rect l="l" t="t" r="r" b="b"/>
            <a:pathLst>
              <a:path w="9968458" h="6858000">
                <a:moveTo>
                  <a:pt x="0" y="0"/>
                </a:moveTo>
                <a:lnTo>
                  <a:pt x="5439857" y="0"/>
                </a:lnTo>
                <a:lnTo>
                  <a:pt x="5458054" y="18202"/>
                </a:lnTo>
                <a:cubicBezTo>
                  <a:pt x="5667424" y="227618"/>
                  <a:pt x="6504903" y="1065283"/>
                  <a:pt x="9854818" y="4415942"/>
                </a:cubicBezTo>
                <a:cubicBezTo>
                  <a:pt x="10006338" y="4567496"/>
                  <a:pt x="10006338" y="4817889"/>
                  <a:pt x="9854818" y="4969443"/>
                </a:cubicBezTo>
                <a:cubicBezTo>
                  <a:pt x="9854818" y="4969443"/>
                  <a:pt x="9854818" y="4969443"/>
                  <a:pt x="7967712" y="6856969"/>
                </a:cubicBezTo>
                <a:lnTo>
                  <a:pt x="7966681" y="6858000"/>
                </a:lnTo>
                <a:lnTo>
                  <a:pt x="0" y="6858000"/>
                </a:lnTo>
                <a:close/>
              </a:path>
            </a:pathLst>
          </a:custGeom>
          <a:ln>
            <a:solidFill>
              <a:schemeClr val="tx2">
                <a:lumMod val="20000"/>
                <a:lumOff val="80000"/>
              </a:schemeClr>
            </a:solidFill>
          </a:ln>
        </p:spPr>
      </p:pic>
      <p:grpSp>
        <p:nvGrpSpPr>
          <p:cNvPr id="52" name="Group 51">
            <a:extLst>
              <a:ext uri="{FF2B5EF4-FFF2-40B4-BE49-F238E27FC236}">
                <a16:creationId xmlns:a16="http://schemas.microsoft.com/office/drawing/2014/main" id="{75C3640C-42C4-4034-B16B-107A48F678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53" name="Freeform 11">
              <a:extLst>
                <a:ext uri="{FF2B5EF4-FFF2-40B4-BE49-F238E27FC236}">
                  <a16:creationId xmlns:a16="http://schemas.microsoft.com/office/drawing/2014/main" id="{1AD94B94-D1F1-45F3-8AD7-DB3AAC943D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US"/>
            </a:p>
          </p:txBody>
        </p:sp>
        <p:sp>
          <p:nvSpPr>
            <p:cNvPr id="54" name="Freeform 12">
              <a:extLst>
                <a:ext uri="{FF2B5EF4-FFF2-40B4-BE49-F238E27FC236}">
                  <a16:creationId xmlns:a16="http://schemas.microsoft.com/office/drawing/2014/main" id="{71E305DE-6CBF-4D84-90C8-FE6E69E84A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US"/>
            </a:p>
          </p:txBody>
        </p:sp>
        <p:sp>
          <p:nvSpPr>
            <p:cNvPr id="55" name="Freeform 13">
              <a:extLst>
                <a:ext uri="{FF2B5EF4-FFF2-40B4-BE49-F238E27FC236}">
                  <a16:creationId xmlns:a16="http://schemas.microsoft.com/office/drawing/2014/main" id="{0293232F-9E99-4F2C-8310-46F07B6561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US"/>
            </a:p>
          </p:txBody>
        </p:sp>
        <p:sp>
          <p:nvSpPr>
            <p:cNvPr id="56" name="Freeform 14">
              <a:extLst>
                <a:ext uri="{FF2B5EF4-FFF2-40B4-BE49-F238E27FC236}">
                  <a16:creationId xmlns:a16="http://schemas.microsoft.com/office/drawing/2014/main" id="{31B5FCB2-4163-4E25-8D49-6C71717474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US"/>
            </a:p>
          </p:txBody>
        </p:sp>
        <p:sp>
          <p:nvSpPr>
            <p:cNvPr id="57" name="Freeform 15">
              <a:extLst>
                <a:ext uri="{FF2B5EF4-FFF2-40B4-BE49-F238E27FC236}">
                  <a16:creationId xmlns:a16="http://schemas.microsoft.com/office/drawing/2014/main" id="{EEC7BFB7-D9D8-47EB-98B0-EE4606906B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US"/>
            </a:p>
          </p:txBody>
        </p:sp>
        <p:sp>
          <p:nvSpPr>
            <p:cNvPr id="58" name="Freeform 16">
              <a:extLst>
                <a:ext uri="{FF2B5EF4-FFF2-40B4-BE49-F238E27FC236}">
                  <a16:creationId xmlns:a16="http://schemas.microsoft.com/office/drawing/2014/main" id="{145A44D0-D678-470A-83D0-9A2F4AA3BE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US"/>
            </a:p>
          </p:txBody>
        </p:sp>
        <p:sp>
          <p:nvSpPr>
            <p:cNvPr id="59" name="Freeform 17">
              <a:extLst>
                <a:ext uri="{FF2B5EF4-FFF2-40B4-BE49-F238E27FC236}">
                  <a16:creationId xmlns:a16="http://schemas.microsoft.com/office/drawing/2014/main" id="{97BE648C-BC8E-46C8-8A11-70F6F2E1B6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US"/>
            </a:p>
          </p:txBody>
        </p:sp>
        <p:sp>
          <p:nvSpPr>
            <p:cNvPr id="60" name="Freeform 18">
              <a:extLst>
                <a:ext uri="{FF2B5EF4-FFF2-40B4-BE49-F238E27FC236}">
                  <a16:creationId xmlns:a16="http://schemas.microsoft.com/office/drawing/2014/main" id="{C385F3B2-2AF2-4F3F-ABA5-408CFE81BD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US"/>
            </a:p>
          </p:txBody>
        </p:sp>
        <p:sp>
          <p:nvSpPr>
            <p:cNvPr id="61" name="Freeform 19">
              <a:extLst>
                <a:ext uri="{FF2B5EF4-FFF2-40B4-BE49-F238E27FC236}">
                  <a16:creationId xmlns:a16="http://schemas.microsoft.com/office/drawing/2014/main" id="{E943B5A5-4422-4100-9BC1-9C96824AFE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US"/>
            </a:p>
          </p:txBody>
        </p:sp>
        <p:sp>
          <p:nvSpPr>
            <p:cNvPr id="62" name="Freeform 20">
              <a:extLst>
                <a:ext uri="{FF2B5EF4-FFF2-40B4-BE49-F238E27FC236}">
                  <a16:creationId xmlns:a16="http://schemas.microsoft.com/office/drawing/2014/main" id="{3691DA2B-1891-40FF-AFCC-E883161614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US"/>
            </a:p>
          </p:txBody>
        </p:sp>
        <p:sp>
          <p:nvSpPr>
            <p:cNvPr id="63" name="Freeform 21">
              <a:extLst>
                <a:ext uri="{FF2B5EF4-FFF2-40B4-BE49-F238E27FC236}">
                  <a16:creationId xmlns:a16="http://schemas.microsoft.com/office/drawing/2014/main" id="{F43ADE5C-1EBF-483C-AD66-4A6AA161F4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US"/>
            </a:p>
          </p:txBody>
        </p:sp>
        <p:sp>
          <p:nvSpPr>
            <p:cNvPr id="64" name="Freeform 22">
              <a:extLst>
                <a:ext uri="{FF2B5EF4-FFF2-40B4-BE49-F238E27FC236}">
                  <a16:creationId xmlns:a16="http://schemas.microsoft.com/office/drawing/2014/main" id="{0354F6C2-DDC4-459B-A0E3-DDE5D0A0A4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US"/>
            </a:p>
          </p:txBody>
        </p:sp>
      </p:grpSp>
      <p:grpSp>
        <p:nvGrpSpPr>
          <p:cNvPr id="66" name="Group 65">
            <a:extLst>
              <a:ext uri="{FF2B5EF4-FFF2-40B4-BE49-F238E27FC236}">
                <a16:creationId xmlns:a16="http://schemas.microsoft.com/office/drawing/2014/main" id="{CB45CAED-0133-4D99-99F1-2AB6EE77B1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p:grpSpPr>
        <p:sp>
          <p:nvSpPr>
            <p:cNvPr id="67" name="Freeform 27">
              <a:extLst>
                <a:ext uri="{FF2B5EF4-FFF2-40B4-BE49-F238E27FC236}">
                  <a16:creationId xmlns:a16="http://schemas.microsoft.com/office/drawing/2014/main" id="{B0D05DA5-278A-4442-94AF-D1E3F29614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US"/>
            </a:p>
          </p:txBody>
        </p:sp>
        <p:sp>
          <p:nvSpPr>
            <p:cNvPr id="68" name="Freeform 28">
              <a:extLst>
                <a:ext uri="{FF2B5EF4-FFF2-40B4-BE49-F238E27FC236}">
                  <a16:creationId xmlns:a16="http://schemas.microsoft.com/office/drawing/2014/main" id="{D4FB32C2-B59B-4A0C-86A0-9D19859C03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US"/>
            </a:p>
          </p:txBody>
        </p:sp>
        <p:sp>
          <p:nvSpPr>
            <p:cNvPr id="69" name="Freeform 29">
              <a:extLst>
                <a:ext uri="{FF2B5EF4-FFF2-40B4-BE49-F238E27FC236}">
                  <a16:creationId xmlns:a16="http://schemas.microsoft.com/office/drawing/2014/main" id="{3341F2FB-2DFE-4F47-9E1F-7502BB7C52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US"/>
            </a:p>
          </p:txBody>
        </p:sp>
        <p:sp>
          <p:nvSpPr>
            <p:cNvPr id="70" name="Freeform 30">
              <a:extLst>
                <a:ext uri="{FF2B5EF4-FFF2-40B4-BE49-F238E27FC236}">
                  <a16:creationId xmlns:a16="http://schemas.microsoft.com/office/drawing/2014/main" id="{A03E0897-F064-44F9-9B00-9C80D875BC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US"/>
            </a:p>
          </p:txBody>
        </p:sp>
        <p:sp>
          <p:nvSpPr>
            <p:cNvPr id="71" name="Freeform 31">
              <a:extLst>
                <a:ext uri="{FF2B5EF4-FFF2-40B4-BE49-F238E27FC236}">
                  <a16:creationId xmlns:a16="http://schemas.microsoft.com/office/drawing/2014/main" id="{F3281880-2D58-48B2-A393-E3CF2D3E14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US"/>
            </a:p>
          </p:txBody>
        </p:sp>
        <p:sp>
          <p:nvSpPr>
            <p:cNvPr id="72" name="Freeform 32">
              <a:extLst>
                <a:ext uri="{FF2B5EF4-FFF2-40B4-BE49-F238E27FC236}">
                  <a16:creationId xmlns:a16="http://schemas.microsoft.com/office/drawing/2014/main" id="{DA48F59A-D555-47F7-AE54-9B5A00990E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US"/>
            </a:p>
          </p:txBody>
        </p:sp>
        <p:sp>
          <p:nvSpPr>
            <p:cNvPr id="73" name="Freeform 33">
              <a:extLst>
                <a:ext uri="{FF2B5EF4-FFF2-40B4-BE49-F238E27FC236}">
                  <a16:creationId xmlns:a16="http://schemas.microsoft.com/office/drawing/2014/main" id="{378629CA-3AEE-4544-8EC1-7FBD93D293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US"/>
            </a:p>
          </p:txBody>
        </p:sp>
        <p:sp>
          <p:nvSpPr>
            <p:cNvPr id="74" name="Freeform 34">
              <a:extLst>
                <a:ext uri="{FF2B5EF4-FFF2-40B4-BE49-F238E27FC236}">
                  <a16:creationId xmlns:a16="http://schemas.microsoft.com/office/drawing/2014/main" id="{49AAA048-58C4-42DA-8FA1-CA4FD26B2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US"/>
            </a:p>
          </p:txBody>
        </p:sp>
        <p:sp>
          <p:nvSpPr>
            <p:cNvPr id="75" name="Freeform 35">
              <a:extLst>
                <a:ext uri="{FF2B5EF4-FFF2-40B4-BE49-F238E27FC236}">
                  <a16:creationId xmlns:a16="http://schemas.microsoft.com/office/drawing/2014/main" id="{DB422A75-6BC5-4A85-B11E-72D0249A5E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US"/>
            </a:p>
          </p:txBody>
        </p:sp>
        <p:sp>
          <p:nvSpPr>
            <p:cNvPr id="76" name="Freeform 36">
              <a:extLst>
                <a:ext uri="{FF2B5EF4-FFF2-40B4-BE49-F238E27FC236}">
                  <a16:creationId xmlns:a16="http://schemas.microsoft.com/office/drawing/2014/main" id="{BB8FD0AD-A7E8-4544-B6CC-0E18AAD6DA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US"/>
            </a:p>
          </p:txBody>
        </p:sp>
        <p:sp>
          <p:nvSpPr>
            <p:cNvPr id="77" name="Freeform 37">
              <a:extLst>
                <a:ext uri="{FF2B5EF4-FFF2-40B4-BE49-F238E27FC236}">
                  <a16:creationId xmlns:a16="http://schemas.microsoft.com/office/drawing/2014/main" id="{4701B929-85E6-4C18-B16D-A3E8FFA356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US"/>
            </a:p>
          </p:txBody>
        </p:sp>
        <p:sp>
          <p:nvSpPr>
            <p:cNvPr id="78" name="Freeform 38">
              <a:extLst>
                <a:ext uri="{FF2B5EF4-FFF2-40B4-BE49-F238E27FC236}">
                  <a16:creationId xmlns:a16="http://schemas.microsoft.com/office/drawing/2014/main" id="{EBB866E4-1358-4023-AF8F-3AF2AADF5C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US"/>
            </a:p>
          </p:txBody>
        </p:sp>
      </p:grpSp>
      <p:sp>
        <p:nvSpPr>
          <p:cNvPr id="80" name="Rectangle 79">
            <a:extLst>
              <a:ext uri="{FF2B5EF4-FFF2-40B4-BE49-F238E27FC236}">
                <a16:creationId xmlns:a16="http://schemas.microsoft.com/office/drawing/2014/main" id="{F7311CBE-8DD5-466B-9593-91DECC2B03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82" name="Freeform 33">
            <a:extLst>
              <a:ext uri="{FF2B5EF4-FFF2-40B4-BE49-F238E27FC236}">
                <a16:creationId xmlns:a16="http://schemas.microsoft.com/office/drawing/2014/main" id="{5579D04F-2C22-4E91-9DF1-519B960124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en-US"/>
          </a:p>
        </p:txBody>
      </p:sp>
      <p:pic>
        <p:nvPicPr>
          <p:cNvPr id="8" name="Picture 7" descr="A robot thinking about a diagram&#10;&#10;AI-generated content may be incorrect.">
            <a:extLst>
              <a:ext uri="{FF2B5EF4-FFF2-40B4-BE49-F238E27FC236}">
                <a16:creationId xmlns:a16="http://schemas.microsoft.com/office/drawing/2014/main" id="{B84F9453-B9A8-B59F-1D35-7E0F2A0741E3}"/>
              </a:ext>
            </a:extLst>
          </p:cNvPr>
          <p:cNvPicPr>
            <a:picLocks noChangeAspect="1"/>
          </p:cNvPicPr>
          <p:nvPr/>
        </p:nvPicPr>
        <p:blipFill>
          <a:blip r:embed="rId3">
            <a:duotone>
              <a:schemeClr val="bg2">
                <a:shade val="45000"/>
                <a:satMod val="135000"/>
              </a:schemeClr>
              <a:prstClr val="white"/>
            </a:duotone>
            <a:alphaModFix amt="40000"/>
            <a:extLst>
              <a:ext uri="{28A0092B-C50C-407E-A947-70E740481C1C}">
                <a14:useLocalDpi xmlns:a14="http://schemas.microsoft.com/office/drawing/2010/main" val="0"/>
              </a:ext>
            </a:extLst>
          </a:blip>
          <a:srcRect l="3715" r="30538" b="-2"/>
          <a:stretch>
            <a:fillRect/>
          </a:stretch>
        </p:blipFill>
        <p:spPr>
          <a:xfrm>
            <a:off x="5433901" y="-5957"/>
            <a:ext cx="6754922" cy="6858000"/>
          </a:xfrm>
          <a:custGeom>
            <a:avLst/>
            <a:gdLst/>
            <a:ahLst/>
            <a:cxnLst/>
            <a:rect l="l" t="t" r="r" b="b"/>
            <a:pathLst>
              <a:path w="6754922" h="6858000">
                <a:moveTo>
                  <a:pt x="0" y="0"/>
                </a:moveTo>
                <a:lnTo>
                  <a:pt x="6754922" y="0"/>
                </a:lnTo>
                <a:lnTo>
                  <a:pt x="6754922" y="6858000"/>
                </a:lnTo>
                <a:lnTo>
                  <a:pt x="2538735" y="6858000"/>
                </a:lnTo>
                <a:lnTo>
                  <a:pt x="2760007" y="6636680"/>
                </a:lnTo>
                <a:cubicBezTo>
                  <a:pt x="4420917" y="4975400"/>
                  <a:pt x="4420917" y="4975400"/>
                  <a:pt x="4420917" y="4975400"/>
                </a:cubicBezTo>
                <a:cubicBezTo>
                  <a:pt x="4572437" y="4823846"/>
                  <a:pt x="4572437" y="4573453"/>
                  <a:pt x="4420917" y="4421899"/>
                </a:cubicBezTo>
                <a:cubicBezTo>
                  <a:pt x="1071002" y="1071240"/>
                  <a:pt x="233523" y="233575"/>
                  <a:pt x="24153" y="24159"/>
                </a:cubicBezTo>
                <a:close/>
              </a:path>
            </a:pathLst>
          </a:custGeom>
          <a:ln>
            <a:noFill/>
          </a:ln>
        </p:spPr>
      </p:pic>
      <p:sp>
        <p:nvSpPr>
          <p:cNvPr id="2" name="Title 1">
            <a:extLst>
              <a:ext uri="{FF2B5EF4-FFF2-40B4-BE49-F238E27FC236}">
                <a16:creationId xmlns:a16="http://schemas.microsoft.com/office/drawing/2014/main" id="{C5EB8F0E-E53E-DD7E-C3C0-8CEAD80EEAFC}"/>
              </a:ext>
            </a:extLst>
          </p:cNvPr>
          <p:cNvSpPr>
            <a:spLocks noGrp="1"/>
          </p:cNvSpPr>
          <p:nvPr>
            <p:ph type="ctrTitle"/>
          </p:nvPr>
        </p:nvSpPr>
        <p:spPr>
          <a:xfrm>
            <a:off x="2589213" y="2514600"/>
            <a:ext cx="8915399" cy="2262781"/>
          </a:xfrm>
        </p:spPr>
        <p:txBody>
          <a:bodyPr>
            <a:normAutofit/>
          </a:bodyPr>
          <a:lstStyle/>
          <a:p>
            <a:pPr algn="ctr">
              <a:lnSpc>
                <a:spcPct val="90000"/>
              </a:lnSpc>
              <a:spcBef>
                <a:spcPts val="600"/>
              </a:spcBef>
              <a:spcAft>
                <a:spcPts val="600"/>
              </a:spcAft>
            </a:pPr>
            <a:r>
              <a:rPr lang="en-US" sz="3800" b="1">
                <a:effectLst/>
                <a:ea typeface="Calibri" panose="020F0502020204030204" pitchFamily="34" charset="0"/>
              </a:rPr>
              <a:t>BÁO CÁO SEMINAR</a:t>
            </a:r>
            <a:br>
              <a:rPr lang="en-US" sz="3800">
                <a:effectLst/>
                <a:ea typeface="Calibri" panose="020F0502020204030204" pitchFamily="34" charset="0"/>
              </a:rPr>
            </a:br>
            <a:r>
              <a:rPr lang="vi-VN" sz="3800">
                <a:ea typeface="Times New Roman" panose="02020603050405020304" pitchFamily="18" charset="0"/>
              </a:rPr>
              <a:t>TÌM HIỂU MỘT SỐ PHƯƠNG PHÁP BIỂU DIỄN TRI THỨC HIỆN ĐẠI DỰA TRÊN HỌC MÁY</a:t>
            </a:r>
            <a:endParaRPr lang="en-US" sz="3800"/>
          </a:p>
        </p:txBody>
      </p:sp>
      <p:sp>
        <p:nvSpPr>
          <p:cNvPr id="3" name="Subtitle 2">
            <a:extLst>
              <a:ext uri="{FF2B5EF4-FFF2-40B4-BE49-F238E27FC236}">
                <a16:creationId xmlns:a16="http://schemas.microsoft.com/office/drawing/2014/main" id="{9FDD1907-E145-AC4B-4140-80518709500A}"/>
              </a:ext>
            </a:extLst>
          </p:cNvPr>
          <p:cNvSpPr>
            <a:spLocks noGrp="1"/>
          </p:cNvSpPr>
          <p:nvPr>
            <p:ph type="subTitle" idx="1"/>
          </p:nvPr>
        </p:nvSpPr>
        <p:spPr>
          <a:xfrm>
            <a:off x="2589213" y="4777379"/>
            <a:ext cx="8915399" cy="1126283"/>
          </a:xfrm>
        </p:spPr>
        <p:txBody>
          <a:bodyPr>
            <a:normAutofit/>
          </a:bodyPr>
          <a:lstStyle/>
          <a:p>
            <a:pPr algn="r"/>
            <a:r>
              <a:rPr lang="en-US">
                <a:effectLst/>
                <a:latin typeface="Times New Roman" panose="02020603050405020304" pitchFamily="18" charset="0"/>
                <a:ea typeface="Calibri" panose="020F0502020204030204" pitchFamily="34" charset="0"/>
                <a:cs typeface="Times New Roman" panose="02020603050405020304" pitchFamily="18" charset="0"/>
              </a:rPr>
              <a:t>Người trình bày: ThS. Bùi Thị Vân Anh</a:t>
            </a:r>
            <a:endParaRPr lang="en-US">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21021957-DD06-B10D-AD6C-300C1A25AB2A}"/>
              </a:ext>
            </a:extLst>
          </p:cNvPr>
          <p:cNvSpPr>
            <a:spLocks noGrp="1"/>
          </p:cNvSpPr>
          <p:nvPr>
            <p:ph type="sldNum" sz="quarter" idx="12"/>
          </p:nvPr>
        </p:nvSpPr>
        <p:spPr>
          <a:xfrm>
            <a:off x="531812" y="4529540"/>
            <a:ext cx="779767" cy="365125"/>
          </a:xfrm>
        </p:spPr>
        <p:txBody>
          <a:bodyPr>
            <a:normAutofit/>
          </a:bodyPr>
          <a:lstStyle/>
          <a:p>
            <a:pPr>
              <a:lnSpc>
                <a:spcPct val="90000"/>
              </a:lnSpc>
              <a:spcAft>
                <a:spcPts val="600"/>
              </a:spcAft>
            </a:pPr>
            <a:fld id="{7AE1F953-3F29-461F-B4D9-37A6CE1B51E9}" type="slidenum">
              <a:rPr lang="en-US" sz="1900" smtClean="0"/>
              <a:pPr>
                <a:lnSpc>
                  <a:spcPct val="90000"/>
                </a:lnSpc>
                <a:spcAft>
                  <a:spcPts val="600"/>
                </a:spcAft>
              </a:pPr>
              <a:t>1</a:t>
            </a:fld>
            <a:endParaRPr lang="en-US" sz="1900"/>
          </a:p>
        </p:txBody>
      </p:sp>
    </p:spTree>
    <p:extLst>
      <p:ext uri="{BB962C8B-B14F-4D97-AF65-F5344CB8AC3E}">
        <p14:creationId xmlns:p14="http://schemas.microsoft.com/office/powerpoint/2010/main" val="4210183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3" name="Rectangle 42">
            <a:extLst>
              <a:ext uri="{FF2B5EF4-FFF2-40B4-BE49-F238E27FC236}">
                <a16:creationId xmlns:a16="http://schemas.microsoft.com/office/drawing/2014/main" id="{CD306B45-25EE-434D-ABA9-A27B79320C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7804393-59B6-59F0-23E2-E9E2385DABCA}"/>
              </a:ext>
            </a:extLst>
          </p:cNvPr>
          <p:cNvSpPr>
            <a:spLocks noGrp="1"/>
          </p:cNvSpPr>
          <p:nvPr>
            <p:ph type="title"/>
          </p:nvPr>
        </p:nvSpPr>
        <p:spPr>
          <a:xfrm>
            <a:off x="1046019" y="942108"/>
            <a:ext cx="3256550" cy="4969113"/>
          </a:xfrm>
        </p:spPr>
        <p:txBody>
          <a:bodyPr anchor="ctr">
            <a:normAutofit/>
          </a:bodyPr>
          <a:lstStyle/>
          <a:p>
            <a:r>
              <a:rPr lang="it-IT">
                <a:solidFill>
                  <a:schemeClr val="tx2">
                    <a:lumMod val="75000"/>
                  </a:schemeClr>
                </a:solidFill>
              </a:rPr>
              <a:t>Mở đầu</a:t>
            </a:r>
            <a:endParaRPr lang="en-US">
              <a:solidFill>
                <a:schemeClr val="tx2">
                  <a:lumMod val="75000"/>
                </a:schemeClr>
              </a:solidFill>
            </a:endParaRPr>
          </a:p>
        </p:txBody>
      </p:sp>
      <p:sp>
        <p:nvSpPr>
          <p:cNvPr id="44" name="Rectangle 43">
            <a:extLst>
              <a:ext uri="{FF2B5EF4-FFF2-40B4-BE49-F238E27FC236}">
                <a16:creationId xmlns:a16="http://schemas.microsoft.com/office/drawing/2014/main" id="{0A42F85E-4939-431E-8B4A-EC07C8E0AB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 name="Slide Number Placeholder 3">
            <a:extLst>
              <a:ext uri="{FF2B5EF4-FFF2-40B4-BE49-F238E27FC236}">
                <a16:creationId xmlns:a16="http://schemas.microsoft.com/office/drawing/2014/main" id="{4337AA9F-6656-6B4D-1C83-7703AAB39BE7}"/>
              </a:ext>
            </a:extLst>
          </p:cNvPr>
          <p:cNvSpPr>
            <a:spLocks noGrp="1"/>
          </p:cNvSpPr>
          <p:nvPr>
            <p:ph type="sldNum" sz="quarter" idx="12"/>
          </p:nvPr>
        </p:nvSpPr>
        <p:spPr>
          <a:xfrm>
            <a:off x="151790" y="3246438"/>
            <a:ext cx="596886" cy="365125"/>
          </a:xfrm>
        </p:spPr>
        <p:txBody>
          <a:bodyPr>
            <a:normAutofit/>
          </a:bodyPr>
          <a:lstStyle/>
          <a:p>
            <a:pPr>
              <a:lnSpc>
                <a:spcPct val="90000"/>
              </a:lnSpc>
              <a:spcAft>
                <a:spcPts val="600"/>
              </a:spcAft>
            </a:pPr>
            <a:fld id="{7AE1F953-3F29-461F-B4D9-37A6CE1B51E9}" type="slidenum">
              <a:rPr lang="en-US" sz="1900" smtClean="0">
                <a:solidFill>
                  <a:schemeClr val="accent1"/>
                </a:solidFill>
              </a:rPr>
              <a:pPr>
                <a:lnSpc>
                  <a:spcPct val="90000"/>
                </a:lnSpc>
                <a:spcAft>
                  <a:spcPts val="600"/>
                </a:spcAft>
              </a:pPr>
              <a:t>2</a:t>
            </a:fld>
            <a:endParaRPr lang="en-US" sz="1900">
              <a:solidFill>
                <a:schemeClr val="accent1"/>
              </a:solidFill>
            </a:endParaRPr>
          </a:p>
        </p:txBody>
      </p:sp>
      <p:cxnSp>
        <p:nvCxnSpPr>
          <p:cNvPr id="45" name="Straight Connector 44">
            <a:extLst>
              <a:ext uri="{FF2B5EF4-FFF2-40B4-BE49-F238E27FC236}">
                <a16:creationId xmlns:a16="http://schemas.microsoft.com/office/drawing/2014/main" id="{27EBB3F9-D6F7-4F6A-8843-9FEBA15E496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71831"/>
            <a:ext cx="0" cy="3200400"/>
          </a:xfrm>
          <a:prstGeom prst="line">
            <a:avLst/>
          </a:prstGeom>
          <a:ln w="15875">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46" name="Group 45">
            <a:extLst>
              <a:ext uri="{FF2B5EF4-FFF2-40B4-BE49-F238E27FC236}">
                <a16:creationId xmlns:a16="http://schemas.microsoft.com/office/drawing/2014/main" id="{5D2B17EF-74EB-4C33-B2E2-8E727B2E7D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009967" y="0"/>
            <a:ext cx="6176982" cy="6853245"/>
            <a:chOff x="2487613" y="285750"/>
            <a:chExt cx="2428876" cy="5654676"/>
          </a:xfrm>
          <a:solidFill>
            <a:schemeClr val="bg1">
              <a:alpha val="30000"/>
            </a:schemeClr>
          </a:solidFill>
        </p:grpSpPr>
        <p:sp>
          <p:nvSpPr>
            <p:cNvPr id="47" name="Freeform 11">
              <a:extLst>
                <a:ext uri="{FF2B5EF4-FFF2-40B4-BE49-F238E27FC236}">
                  <a16:creationId xmlns:a16="http://schemas.microsoft.com/office/drawing/2014/main" id="{0A5F1F8A-3206-4B86-883F-65E98BB6E4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txBody>
            <a:bodyPr/>
            <a:lstStyle/>
            <a:p>
              <a:endParaRPr lang="en-US"/>
            </a:p>
          </p:txBody>
        </p:sp>
        <p:sp>
          <p:nvSpPr>
            <p:cNvPr id="48" name="Freeform 12">
              <a:extLst>
                <a:ext uri="{FF2B5EF4-FFF2-40B4-BE49-F238E27FC236}">
                  <a16:creationId xmlns:a16="http://schemas.microsoft.com/office/drawing/2014/main" id="{6935F8C7-CC88-4243-9786-F3CDBF04A0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txBody>
            <a:bodyPr/>
            <a:lstStyle/>
            <a:p>
              <a:endParaRPr lang="en-US"/>
            </a:p>
          </p:txBody>
        </p:sp>
        <p:sp>
          <p:nvSpPr>
            <p:cNvPr id="49" name="Freeform 13">
              <a:extLst>
                <a:ext uri="{FF2B5EF4-FFF2-40B4-BE49-F238E27FC236}">
                  <a16:creationId xmlns:a16="http://schemas.microsoft.com/office/drawing/2014/main" id="{9AF7BAD9-71B3-40D8-A089-EFF7FE67BD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txBody>
            <a:bodyPr/>
            <a:lstStyle/>
            <a:p>
              <a:endParaRPr lang="en-US"/>
            </a:p>
          </p:txBody>
        </p:sp>
        <p:sp>
          <p:nvSpPr>
            <p:cNvPr id="50" name="Freeform 14">
              <a:extLst>
                <a:ext uri="{FF2B5EF4-FFF2-40B4-BE49-F238E27FC236}">
                  <a16:creationId xmlns:a16="http://schemas.microsoft.com/office/drawing/2014/main" id="{6467094F-AEF0-4D3B-BB76-8B3C1F08B9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txBody>
            <a:bodyPr/>
            <a:lstStyle/>
            <a:p>
              <a:endParaRPr lang="en-US"/>
            </a:p>
          </p:txBody>
        </p:sp>
        <p:sp>
          <p:nvSpPr>
            <p:cNvPr id="51" name="Freeform 15">
              <a:extLst>
                <a:ext uri="{FF2B5EF4-FFF2-40B4-BE49-F238E27FC236}">
                  <a16:creationId xmlns:a16="http://schemas.microsoft.com/office/drawing/2014/main" id="{36F56AF9-DEF1-44E7-BF42-6AAC1AA9D1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txBody>
            <a:bodyPr/>
            <a:lstStyle/>
            <a:p>
              <a:endParaRPr lang="en-US"/>
            </a:p>
          </p:txBody>
        </p:sp>
        <p:sp>
          <p:nvSpPr>
            <p:cNvPr id="52" name="Freeform 16">
              <a:extLst>
                <a:ext uri="{FF2B5EF4-FFF2-40B4-BE49-F238E27FC236}">
                  <a16:creationId xmlns:a16="http://schemas.microsoft.com/office/drawing/2014/main" id="{A43EBE71-20BA-4A40-A513-516678089D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txBody>
            <a:bodyPr/>
            <a:lstStyle/>
            <a:p>
              <a:endParaRPr lang="en-US"/>
            </a:p>
          </p:txBody>
        </p:sp>
        <p:sp>
          <p:nvSpPr>
            <p:cNvPr id="53" name="Freeform 17">
              <a:extLst>
                <a:ext uri="{FF2B5EF4-FFF2-40B4-BE49-F238E27FC236}">
                  <a16:creationId xmlns:a16="http://schemas.microsoft.com/office/drawing/2014/main" id="{1DB39648-7B38-4D0B-93C5-048EC4A45C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txBody>
            <a:bodyPr/>
            <a:lstStyle/>
            <a:p>
              <a:endParaRPr lang="en-US"/>
            </a:p>
          </p:txBody>
        </p:sp>
        <p:sp>
          <p:nvSpPr>
            <p:cNvPr id="54" name="Freeform 18">
              <a:extLst>
                <a:ext uri="{FF2B5EF4-FFF2-40B4-BE49-F238E27FC236}">
                  <a16:creationId xmlns:a16="http://schemas.microsoft.com/office/drawing/2014/main" id="{8DD2661F-DE5F-45EA-B30B-7C65896388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txBody>
            <a:bodyPr/>
            <a:lstStyle/>
            <a:p>
              <a:endParaRPr lang="en-US"/>
            </a:p>
          </p:txBody>
        </p:sp>
        <p:sp>
          <p:nvSpPr>
            <p:cNvPr id="55" name="Freeform 19">
              <a:extLst>
                <a:ext uri="{FF2B5EF4-FFF2-40B4-BE49-F238E27FC236}">
                  <a16:creationId xmlns:a16="http://schemas.microsoft.com/office/drawing/2014/main" id="{ABF0A0E5-E68E-4183-A913-228692FD85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4" y="468286"/>
              <a:ext cx="1768475" cy="4262464"/>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txBody>
            <a:bodyPr/>
            <a:lstStyle/>
            <a:p>
              <a:endParaRPr lang="en-US"/>
            </a:p>
          </p:txBody>
        </p:sp>
        <p:sp>
          <p:nvSpPr>
            <p:cNvPr id="56" name="Freeform 20">
              <a:extLst>
                <a:ext uri="{FF2B5EF4-FFF2-40B4-BE49-F238E27FC236}">
                  <a16:creationId xmlns:a16="http://schemas.microsoft.com/office/drawing/2014/main" id="{615D8F55-8ACD-4EFE-A832-06E785479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txBody>
            <a:bodyPr/>
            <a:lstStyle/>
            <a:p>
              <a:endParaRPr lang="en-US"/>
            </a:p>
          </p:txBody>
        </p:sp>
        <p:sp>
          <p:nvSpPr>
            <p:cNvPr id="26" name="Freeform 21">
              <a:extLst>
                <a:ext uri="{FF2B5EF4-FFF2-40B4-BE49-F238E27FC236}">
                  <a16:creationId xmlns:a16="http://schemas.microsoft.com/office/drawing/2014/main" id="{0FDF4201-8CEC-474B-A6B1-88039B7041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txBody>
            <a:bodyPr/>
            <a:lstStyle/>
            <a:p>
              <a:endParaRPr lang="en-US"/>
            </a:p>
          </p:txBody>
        </p:sp>
        <p:sp>
          <p:nvSpPr>
            <p:cNvPr id="57" name="Freeform 22">
              <a:extLst>
                <a:ext uri="{FF2B5EF4-FFF2-40B4-BE49-F238E27FC236}">
                  <a16:creationId xmlns:a16="http://schemas.microsoft.com/office/drawing/2014/main" id="{0F60AEA4-B25F-417E-93FC-59686DFBE5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txBody>
            <a:bodyPr/>
            <a:lstStyle/>
            <a:p>
              <a:endParaRPr lang="en-US"/>
            </a:p>
          </p:txBody>
        </p:sp>
      </p:grpSp>
      <p:sp>
        <p:nvSpPr>
          <p:cNvPr id="3" name="Content Placeholder 2">
            <a:extLst>
              <a:ext uri="{FF2B5EF4-FFF2-40B4-BE49-F238E27FC236}">
                <a16:creationId xmlns:a16="http://schemas.microsoft.com/office/drawing/2014/main" id="{295CB7AB-D0C3-D940-A838-F84DA292181F}"/>
              </a:ext>
            </a:extLst>
          </p:cNvPr>
          <p:cNvSpPr>
            <a:spLocks noGrp="1"/>
          </p:cNvSpPr>
          <p:nvPr>
            <p:ph idx="1"/>
          </p:nvPr>
        </p:nvSpPr>
        <p:spPr>
          <a:xfrm>
            <a:off x="5049062" y="942108"/>
            <a:ext cx="6455549" cy="4969114"/>
          </a:xfrm>
        </p:spPr>
        <p:txBody>
          <a:bodyPr anchor="ctr">
            <a:noAutofit/>
          </a:bodyPr>
          <a:lstStyle/>
          <a:p>
            <a:pPr algn="just"/>
            <a:r>
              <a:rPr lang="en-US">
                <a:solidFill>
                  <a:schemeClr val="tx2">
                    <a:lumMod val="75000"/>
                  </a:schemeClr>
                </a:solidFill>
              </a:rPr>
              <a:t>Biểu diễn tri thức (KR) trong AI đề cập đến việc mã hóa thông tin về thế giới thành các định dạng mà hệ thống AI có thể sử dụng để giải quyết các nhiệm vụ phức tạp.</a:t>
            </a:r>
          </a:p>
          <a:p>
            <a:pPr algn="just"/>
            <a:r>
              <a:rPr lang="vi-VN">
                <a:solidFill>
                  <a:schemeClr val="tx2">
                    <a:lumMod val="75000"/>
                  </a:schemeClr>
                </a:solidFill>
              </a:rPr>
              <a:t>Quá trình này cho phép máy móc suy luận, học hỏi và đưa ra quyết định bằng cách cấu trúc dữ liệu theo cách phản ánh sự hiểu biết của con người.</a:t>
            </a:r>
            <a:endParaRPr lang="en-US">
              <a:solidFill>
                <a:schemeClr val="tx2">
                  <a:lumMod val="75000"/>
                </a:schemeClr>
              </a:solidFill>
            </a:endParaRPr>
          </a:p>
          <a:p>
            <a:pPr algn="just"/>
            <a:r>
              <a:rPr lang="en-US">
                <a:solidFill>
                  <a:schemeClr val="tx2">
                    <a:lumMod val="75000"/>
                  </a:schemeClr>
                </a:solidFill>
              </a:rPr>
              <a:t>Biểu diễn tri thức là một yếu tố nền tảng của AI, cho phép máy móc hiểu, suy luận và hành động dựa trên thông tin chúng xử lý.</a:t>
            </a:r>
          </a:p>
        </p:txBody>
      </p:sp>
    </p:spTree>
    <p:extLst>
      <p:ext uri="{BB962C8B-B14F-4D97-AF65-F5344CB8AC3E}">
        <p14:creationId xmlns:p14="http://schemas.microsoft.com/office/powerpoint/2010/main" val="3765037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B258D2B-6AC3-4B3A-A87C-FD7E651782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6" name="Picture 5" descr="A robot thinking about a diagram&#10;&#10;AI-generated content may be incorrect.">
            <a:extLst>
              <a:ext uri="{FF2B5EF4-FFF2-40B4-BE49-F238E27FC236}">
                <a16:creationId xmlns:a16="http://schemas.microsoft.com/office/drawing/2014/main" id="{42EF9263-795B-8585-D933-1E88FDCD9812}"/>
              </a:ext>
            </a:extLst>
          </p:cNvPr>
          <p:cNvPicPr>
            <a:picLocks noChangeAspect="1"/>
          </p:cNvPicPr>
          <p:nvPr/>
        </p:nvPicPr>
        <p:blipFill>
          <a:blip r:embed="rId2">
            <a:extLst>
              <a:ext uri="{28A0092B-C50C-407E-A947-70E740481C1C}">
                <a14:useLocalDpi xmlns:a14="http://schemas.microsoft.com/office/drawing/2010/main" val="0"/>
              </a:ext>
            </a:extLst>
          </a:blip>
          <a:srcRect r="26276" b="-1"/>
          <a:stretch>
            <a:fillRect/>
          </a:stretch>
        </p:blipFill>
        <p:spPr>
          <a:xfrm>
            <a:off x="1" y="10"/>
            <a:ext cx="7574440" cy="6857990"/>
          </a:xfrm>
          <a:prstGeom prst="rect">
            <a:avLst/>
          </a:prstGeom>
        </p:spPr>
      </p:pic>
      <p:sp>
        <p:nvSpPr>
          <p:cNvPr id="13" name="Freeform 5">
            <a:extLst>
              <a:ext uri="{FF2B5EF4-FFF2-40B4-BE49-F238E27FC236}">
                <a16:creationId xmlns:a16="http://schemas.microsoft.com/office/drawing/2014/main" id="{8D55DD8B-9BF9-4B91-A22D-2D3F2AEFF1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1" y="659027"/>
            <a:ext cx="9042690" cy="1035152"/>
          </a:xfrm>
          <a:custGeom>
            <a:avLst/>
            <a:gdLst>
              <a:gd name="T0" fmla="*/ 1900 w 1902"/>
              <a:gd name="T1" fmla="*/ 77 h 163"/>
              <a:gd name="T2" fmla="*/ 1826 w 1902"/>
              <a:gd name="T3" fmla="*/ 3 h 163"/>
              <a:gd name="T4" fmla="*/ 1825 w 1902"/>
              <a:gd name="T5" fmla="*/ 2 h 163"/>
              <a:gd name="T6" fmla="*/ 1819 w 1902"/>
              <a:gd name="T7" fmla="*/ 0 h 163"/>
              <a:gd name="T8" fmla="*/ 1363 w 1902"/>
              <a:gd name="T9" fmla="*/ 0 h 163"/>
              <a:gd name="T10" fmla="*/ 1348 w 1902"/>
              <a:gd name="T11" fmla="*/ 0 h 163"/>
              <a:gd name="T12" fmla="*/ 1225 w 1902"/>
              <a:gd name="T13" fmla="*/ 0 h 163"/>
              <a:gd name="T14" fmla="*/ 1033 w 1902"/>
              <a:gd name="T15" fmla="*/ 0 h 163"/>
              <a:gd name="T16" fmla="*/ 892 w 1902"/>
              <a:gd name="T17" fmla="*/ 0 h 163"/>
              <a:gd name="T18" fmla="*/ 786 w 1902"/>
              <a:gd name="T19" fmla="*/ 0 h 163"/>
              <a:gd name="T20" fmla="*/ 577 w 1902"/>
              <a:gd name="T21" fmla="*/ 0 h 163"/>
              <a:gd name="T22" fmla="*/ 562 w 1902"/>
              <a:gd name="T23" fmla="*/ 0 h 163"/>
              <a:gd name="T24" fmla="*/ 439 w 1902"/>
              <a:gd name="T25" fmla="*/ 0 h 163"/>
              <a:gd name="T26" fmla="*/ 106 w 1902"/>
              <a:gd name="T27" fmla="*/ 0 h 163"/>
              <a:gd name="T28" fmla="*/ 0 w 1902"/>
              <a:gd name="T29" fmla="*/ 0 h 163"/>
              <a:gd name="T30" fmla="*/ 0 w 1902"/>
              <a:gd name="T31" fmla="*/ 163 h 163"/>
              <a:gd name="T32" fmla="*/ 106 w 1902"/>
              <a:gd name="T33" fmla="*/ 163 h 163"/>
              <a:gd name="T34" fmla="*/ 439 w 1902"/>
              <a:gd name="T35" fmla="*/ 163 h 163"/>
              <a:gd name="T36" fmla="*/ 562 w 1902"/>
              <a:gd name="T37" fmla="*/ 163 h 163"/>
              <a:gd name="T38" fmla="*/ 577 w 1902"/>
              <a:gd name="T39" fmla="*/ 163 h 163"/>
              <a:gd name="T40" fmla="*/ 786 w 1902"/>
              <a:gd name="T41" fmla="*/ 163 h 163"/>
              <a:gd name="T42" fmla="*/ 892 w 1902"/>
              <a:gd name="T43" fmla="*/ 163 h 163"/>
              <a:gd name="T44" fmla="*/ 1033 w 1902"/>
              <a:gd name="T45" fmla="*/ 163 h 163"/>
              <a:gd name="T46" fmla="*/ 1225 w 1902"/>
              <a:gd name="T47" fmla="*/ 163 h 163"/>
              <a:gd name="T48" fmla="*/ 1348 w 1902"/>
              <a:gd name="T49" fmla="*/ 163 h 163"/>
              <a:gd name="T50" fmla="*/ 1363 w 1902"/>
              <a:gd name="T51" fmla="*/ 163 h 163"/>
              <a:gd name="T52" fmla="*/ 1819 w 1902"/>
              <a:gd name="T53" fmla="*/ 163 h 163"/>
              <a:gd name="T54" fmla="*/ 1825 w 1902"/>
              <a:gd name="T55" fmla="*/ 161 h 163"/>
              <a:gd name="T56" fmla="*/ 1826 w 1902"/>
              <a:gd name="T57" fmla="*/ 160 h 163"/>
              <a:gd name="T58" fmla="*/ 1900 w 1902"/>
              <a:gd name="T59" fmla="*/ 86 h 163"/>
              <a:gd name="T60" fmla="*/ 1900 w 1902"/>
              <a:gd name="T61" fmla="*/ 77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02" h="163">
                <a:moveTo>
                  <a:pt x="1900" y="77"/>
                </a:moveTo>
                <a:cubicBezTo>
                  <a:pt x="1826" y="3"/>
                  <a:pt x="1826" y="3"/>
                  <a:pt x="1826" y="3"/>
                </a:cubicBezTo>
                <a:cubicBezTo>
                  <a:pt x="1825" y="2"/>
                  <a:pt x="1825" y="2"/>
                  <a:pt x="1825" y="2"/>
                </a:cubicBezTo>
                <a:cubicBezTo>
                  <a:pt x="1823" y="1"/>
                  <a:pt x="1821" y="0"/>
                  <a:pt x="1819" y="0"/>
                </a:cubicBezTo>
                <a:cubicBezTo>
                  <a:pt x="1363" y="0"/>
                  <a:pt x="1363" y="0"/>
                  <a:pt x="1363" y="0"/>
                </a:cubicBezTo>
                <a:cubicBezTo>
                  <a:pt x="1348" y="0"/>
                  <a:pt x="1348" y="0"/>
                  <a:pt x="1348" y="0"/>
                </a:cubicBezTo>
                <a:cubicBezTo>
                  <a:pt x="1225" y="0"/>
                  <a:pt x="1225" y="0"/>
                  <a:pt x="1225" y="0"/>
                </a:cubicBezTo>
                <a:cubicBezTo>
                  <a:pt x="1033" y="0"/>
                  <a:pt x="1033" y="0"/>
                  <a:pt x="1033" y="0"/>
                </a:cubicBezTo>
                <a:cubicBezTo>
                  <a:pt x="892" y="0"/>
                  <a:pt x="892" y="0"/>
                  <a:pt x="892" y="0"/>
                </a:cubicBezTo>
                <a:cubicBezTo>
                  <a:pt x="786" y="0"/>
                  <a:pt x="786" y="0"/>
                  <a:pt x="786" y="0"/>
                </a:cubicBezTo>
                <a:cubicBezTo>
                  <a:pt x="577" y="0"/>
                  <a:pt x="577" y="0"/>
                  <a:pt x="577" y="0"/>
                </a:cubicBezTo>
                <a:cubicBezTo>
                  <a:pt x="562" y="0"/>
                  <a:pt x="562" y="0"/>
                  <a:pt x="562" y="0"/>
                </a:cubicBezTo>
                <a:cubicBezTo>
                  <a:pt x="439" y="0"/>
                  <a:pt x="439" y="0"/>
                  <a:pt x="439" y="0"/>
                </a:cubicBezTo>
                <a:cubicBezTo>
                  <a:pt x="106" y="0"/>
                  <a:pt x="106" y="0"/>
                  <a:pt x="106" y="0"/>
                </a:cubicBezTo>
                <a:cubicBezTo>
                  <a:pt x="0" y="0"/>
                  <a:pt x="0" y="0"/>
                  <a:pt x="0" y="0"/>
                </a:cubicBezTo>
                <a:cubicBezTo>
                  <a:pt x="0" y="163"/>
                  <a:pt x="0" y="163"/>
                  <a:pt x="0" y="163"/>
                </a:cubicBezTo>
                <a:cubicBezTo>
                  <a:pt x="106" y="163"/>
                  <a:pt x="106" y="163"/>
                  <a:pt x="106" y="163"/>
                </a:cubicBezTo>
                <a:cubicBezTo>
                  <a:pt x="439" y="163"/>
                  <a:pt x="439" y="163"/>
                  <a:pt x="439" y="163"/>
                </a:cubicBezTo>
                <a:cubicBezTo>
                  <a:pt x="562" y="163"/>
                  <a:pt x="562" y="163"/>
                  <a:pt x="562" y="163"/>
                </a:cubicBezTo>
                <a:cubicBezTo>
                  <a:pt x="577" y="163"/>
                  <a:pt x="577" y="163"/>
                  <a:pt x="577" y="163"/>
                </a:cubicBezTo>
                <a:cubicBezTo>
                  <a:pt x="786" y="163"/>
                  <a:pt x="786" y="163"/>
                  <a:pt x="786" y="163"/>
                </a:cubicBezTo>
                <a:cubicBezTo>
                  <a:pt x="892" y="163"/>
                  <a:pt x="892" y="163"/>
                  <a:pt x="892" y="163"/>
                </a:cubicBezTo>
                <a:cubicBezTo>
                  <a:pt x="1033" y="163"/>
                  <a:pt x="1033" y="163"/>
                  <a:pt x="1033" y="163"/>
                </a:cubicBezTo>
                <a:cubicBezTo>
                  <a:pt x="1225" y="163"/>
                  <a:pt x="1225" y="163"/>
                  <a:pt x="1225" y="163"/>
                </a:cubicBezTo>
                <a:cubicBezTo>
                  <a:pt x="1348" y="163"/>
                  <a:pt x="1348" y="163"/>
                  <a:pt x="1348" y="163"/>
                </a:cubicBezTo>
                <a:cubicBezTo>
                  <a:pt x="1363" y="163"/>
                  <a:pt x="1363" y="163"/>
                  <a:pt x="1363" y="163"/>
                </a:cubicBezTo>
                <a:cubicBezTo>
                  <a:pt x="1819" y="163"/>
                  <a:pt x="1819" y="163"/>
                  <a:pt x="1819" y="163"/>
                </a:cubicBezTo>
                <a:cubicBezTo>
                  <a:pt x="1821" y="163"/>
                  <a:pt x="1823" y="162"/>
                  <a:pt x="1825" y="161"/>
                </a:cubicBezTo>
                <a:cubicBezTo>
                  <a:pt x="1825" y="160"/>
                  <a:pt x="1825" y="160"/>
                  <a:pt x="1826" y="160"/>
                </a:cubicBezTo>
                <a:cubicBezTo>
                  <a:pt x="1900" y="86"/>
                  <a:pt x="1900" y="86"/>
                  <a:pt x="1900" y="86"/>
                </a:cubicBezTo>
                <a:cubicBezTo>
                  <a:pt x="1902" y="83"/>
                  <a:pt x="1902" y="79"/>
                  <a:pt x="1900" y="77"/>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45271988-1DD8-5AB9-ECB3-217F746CE140}"/>
              </a:ext>
            </a:extLst>
          </p:cNvPr>
          <p:cNvSpPr>
            <a:spLocks noGrp="1"/>
          </p:cNvSpPr>
          <p:nvPr>
            <p:ph type="title"/>
          </p:nvPr>
        </p:nvSpPr>
        <p:spPr>
          <a:xfrm>
            <a:off x="541867" y="787400"/>
            <a:ext cx="7145866" cy="778933"/>
          </a:xfrm>
        </p:spPr>
        <p:txBody>
          <a:bodyPr anchor="ctr">
            <a:normAutofit/>
          </a:bodyPr>
          <a:lstStyle/>
          <a:p>
            <a:r>
              <a:rPr lang="vi-VN" sz="3200">
                <a:solidFill>
                  <a:srgbClr val="FEFFFF"/>
                </a:solidFill>
              </a:rPr>
              <a:t>Các phương pháp chính</a:t>
            </a:r>
            <a:endParaRPr lang="en-US" sz="3200">
              <a:solidFill>
                <a:srgbClr val="FEFFFF"/>
              </a:solidFill>
            </a:endParaRPr>
          </a:p>
        </p:txBody>
      </p:sp>
      <p:sp>
        <p:nvSpPr>
          <p:cNvPr id="4" name="Slide Number Placeholder 3">
            <a:extLst>
              <a:ext uri="{FF2B5EF4-FFF2-40B4-BE49-F238E27FC236}">
                <a16:creationId xmlns:a16="http://schemas.microsoft.com/office/drawing/2014/main" id="{7BC6CEB9-0619-761F-3C47-8EE46FED7CC7}"/>
              </a:ext>
            </a:extLst>
          </p:cNvPr>
          <p:cNvSpPr>
            <a:spLocks noGrp="1"/>
          </p:cNvSpPr>
          <p:nvPr>
            <p:ph type="sldNum" sz="quarter" idx="12"/>
          </p:nvPr>
        </p:nvSpPr>
        <p:spPr>
          <a:xfrm>
            <a:off x="7838542" y="982516"/>
            <a:ext cx="779767" cy="365125"/>
          </a:xfrm>
        </p:spPr>
        <p:txBody>
          <a:bodyPr>
            <a:normAutofit/>
          </a:bodyPr>
          <a:lstStyle/>
          <a:p>
            <a:pPr>
              <a:lnSpc>
                <a:spcPct val="90000"/>
              </a:lnSpc>
              <a:spcAft>
                <a:spcPts val="600"/>
              </a:spcAft>
            </a:pPr>
            <a:fld id="{7AE1F953-3F29-461F-B4D9-37A6CE1B51E9}" type="slidenum">
              <a:rPr lang="en-US" sz="1900" smtClean="0"/>
              <a:pPr>
                <a:lnSpc>
                  <a:spcPct val="90000"/>
                </a:lnSpc>
                <a:spcAft>
                  <a:spcPts val="600"/>
                </a:spcAft>
              </a:pPr>
              <a:t>3</a:t>
            </a:fld>
            <a:endParaRPr lang="en-US" sz="1900"/>
          </a:p>
        </p:txBody>
      </p:sp>
      <p:sp>
        <p:nvSpPr>
          <p:cNvPr id="3" name="Content Placeholder 2">
            <a:extLst>
              <a:ext uri="{FF2B5EF4-FFF2-40B4-BE49-F238E27FC236}">
                <a16:creationId xmlns:a16="http://schemas.microsoft.com/office/drawing/2014/main" id="{74D97732-337F-5BA1-8473-EEF34DD33C32}"/>
              </a:ext>
            </a:extLst>
          </p:cNvPr>
          <p:cNvSpPr>
            <a:spLocks noGrp="1"/>
          </p:cNvSpPr>
          <p:nvPr>
            <p:ph idx="1"/>
          </p:nvPr>
        </p:nvSpPr>
        <p:spPr>
          <a:xfrm>
            <a:off x="7860770" y="2017668"/>
            <a:ext cx="3750205" cy="3857816"/>
          </a:xfrm>
        </p:spPr>
        <p:txBody>
          <a:bodyPr>
            <a:normAutofit/>
          </a:bodyPr>
          <a:lstStyle/>
          <a:p>
            <a:pPr algn="just"/>
            <a:r>
              <a:rPr lang="vi-VN" sz="2600">
                <a:solidFill>
                  <a:schemeClr val="tx1">
                    <a:lumMod val="95000"/>
                    <a:lumOff val="5000"/>
                  </a:schemeClr>
                </a:solidFill>
              </a:rPr>
              <a:t>Các phương pháp biểu diễn tri thức hiện đại dựa trên học máy là phần mở rộng quan trọng, vì từ khi Deep Learning bùng nổ, cách chúng ta lưu trữ và sử dụng tri thức trong AI đã thay đổi rất nhiều.</a:t>
            </a:r>
            <a:endParaRPr lang="en-US" sz="2600">
              <a:solidFill>
                <a:schemeClr val="tx1">
                  <a:lumMod val="95000"/>
                  <a:lumOff val="5000"/>
                </a:schemeClr>
              </a:solidFill>
            </a:endParaRPr>
          </a:p>
        </p:txBody>
      </p:sp>
    </p:spTree>
    <p:extLst>
      <p:ext uri="{BB962C8B-B14F-4D97-AF65-F5344CB8AC3E}">
        <p14:creationId xmlns:p14="http://schemas.microsoft.com/office/powerpoint/2010/main" val="18617863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EBDCA0-D60B-4FCB-2321-755541864C8E}"/>
              </a:ext>
            </a:extLst>
          </p:cNvPr>
          <p:cNvSpPr>
            <a:spLocks noGrp="1"/>
          </p:cNvSpPr>
          <p:nvPr>
            <p:ph type="title"/>
          </p:nvPr>
        </p:nvSpPr>
        <p:spPr/>
        <p:txBody>
          <a:bodyPr/>
          <a:lstStyle/>
          <a:p>
            <a:r>
              <a:rPr lang="vi-VN"/>
              <a:t>Các phương pháp chính</a:t>
            </a:r>
            <a:endParaRPr lang="en-US" dirty="0"/>
          </a:p>
        </p:txBody>
      </p:sp>
      <p:sp>
        <p:nvSpPr>
          <p:cNvPr id="3" name="Content Placeholder 2">
            <a:extLst>
              <a:ext uri="{FF2B5EF4-FFF2-40B4-BE49-F238E27FC236}">
                <a16:creationId xmlns:a16="http://schemas.microsoft.com/office/drawing/2014/main" id="{2987C227-221E-AA75-68B8-BB9FAFB09799}"/>
              </a:ext>
            </a:extLst>
          </p:cNvPr>
          <p:cNvSpPr>
            <a:spLocks noGrp="1"/>
          </p:cNvSpPr>
          <p:nvPr>
            <p:ph idx="1"/>
          </p:nvPr>
        </p:nvSpPr>
        <p:spPr>
          <a:xfrm>
            <a:off x="2589212" y="1667435"/>
            <a:ext cx="8915400" cy="4817529"/>
          </a:xfrm>
        </p:spPr>
        <p:txBody>
          <a:bodyPr>
            <a:normAutofit lnSpcReduction="10000"/>
          </a:bodyPr>
          <a:lstStyle/>
          <a:p>
            <a:pPr marL="0" lvl="0" indent="0" algn="just">
              <a:buNone/>
            </a:pPr>
            <a:r>
              <a:rPr lang="en-US"/>
              <a:t>Đặc điểm chung</a:t>
            </a:r>
          </a:p>
          <a:p>
            <a:pPr lvl="0" algn="just"/>
            <a:r>
              <a:rPr lang="vi-VN"/>
              <a:t>Thay vì biểu tượng (symbolic) như logic, luật, khung, các phương pháp hiện đại dùng dữ liệu số (vector, ma trận, tensor) để biểu diễn tri thức.</a:t>
            </a:r>
          </a:p>
          <a:p>
            <a:pPr lvl="0" algn="just"/>
            <a:r>
              <a:rPr lang="en-US"/>
              <a:t> </a:t>
            </a:r>
            <a:r>
              <a:rPr lang="vi-VN"/>
              <a:t>Tri thức không còn “rõ ràng” như một câu logic, mà được ẩn trong trọng số của mô hình.</a:t>
            </a:r>
          </a:p>
          <a:p>
            <a:pPr lvl="0" algn="just"/>
            <a:r>
              <a:rPr lang="en-US"/>
              <a:t> </a:t>
            </a:r>
            <a:r>
              <a:rPr lang="vi-VN"/>
              <a:t>Mục tiêu: biểu diễn được ngữ nghĩa, quan hệ, cấu trúc phức tạp trong dữ liệu.</a:t>
            </a:r>
          </a:p>
          <a:p>
            <a:pPr lvl="0" algn="just"/>
            <a:r>
              <a:rPr lang="en-US"/>
              <a:t> </a:t>
            </a:r>
            <a:r>
              <a:rPr lang="vi-VN"/>
              <a:t>Ứng dụng: NLP, Computer Vision, Recommendation Systems, Knowledge Graphs, Chatbot…</a:t>
            </a:r>
          </a:p>
        </p:txBody>
      </p:sp>
      <p:sp>
        <p:nvSpPr>
          <p:cNvPr id="4" name="Slide Number Placeholder 3">
            <a:extLst>
              <a:ext uri="{FF2B5EF4-FFF2-40B4-BE49-F238E27FC236}">
                <a16:creationId xmlns:a16="http://schemas.microsoft.com/office/drawing/2014/main" id="{61E371AB-7C84-2EAE-A705-C05870DF6F6E}"/>
              </a:ext>
            </a:extLst>
          </p:cNvPr>
          <p:cNvSpPr>
            <a:spLocks noGrp="1"/>
          </p:cNvSpPr>
          <p:nvPr>
            <p:ph type="sldNum" sz="quarter" idx="12"/>
          </p:nvPr>
        </p:nvSpPr>
        <p:spPr/>
        <p:txBody>
          <a:bodyPr/>
          <a:lstStyle/>
          <a:p>
            <a:fld id="{7AE1F953-3F29-461F-B4D9-37A6CE1B51E9}" type="slidenum">
              <a:rPr lang="en-US" smtClean="0"/>
              <a:t>4</a:t>
            </a:fld>
            <a:endParaRPr lang="en-US"/>
          </a:p>
        </p:txBody>
      </p:sp>
    </p:spTree>
    <p:extLst>
      <p:ext uri="{BB962C8B-B14F-4D97-AF65-F5344CB8AC3E}">
        <p14:creationId xmlns:p14="http://schemas.microsoft.com/office/powerpoint/2010/main" val="2237643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4FBE64-B431-0CC5-8150-1B442ECC380F}"/>
              </a:ext>
            </a:extLst>
          </p:cNvPr>
          <p:cNvSpPr>
            <a:spLocks noGrp="1"/>
          </p:cNvSpPr>
          <p:nvPr>
            <p:ph type="title"/>
          </p:nvPr>
        </p:nvSpPr>
        <p:spPr/>
        <p:txBody>
          <a:bodyPr/>
          <a:lstStyle/>
          <a:p>
            <a:r>
              <a:rPr lang="en-US"/>
              <a:t>Vector Embedding (Biểu diễn nhúng)</a:t>
            </a:r>
            <a:endParaRPr lang="en-US" dirty="0"/>
          </a:p>
        </p:txBody>
      </p:sp>
      <p:sp>
        <p:nvSpPr>
          <p:cNvPr id="3" name="Content Placeholder 2"/>
          <p:cNvSpPr>
            <a:spLocks noGrp="1"/>
          </p:cNvSpPr>
          <p:nvPr>
            <p:ph idx="1"/>
          </p:nvPr>
        </p:nvSpPr>
        <p:spPr/>
        <p:txBody>
          <a:bodyPr/>
          <a:lstStyle/>
          <a:p>
            <a:pPr algn="just"/>
            <a:r>
              <a:rPr lang="en-US"/>
              <a:t> </a:t>
            </a:r>
            <a:r>
              <a:rPr lang="vi-VN"/>
              <a:t>Mỗi thực thể (entity) hoặc khái niệm (concept) được biểu diễn thành một vector số trong không gian nhiều chiều.</a:t>
            </a:r>
          </a:p>
          <a:p>
            <a:pPr algn="just"/>
            <a:r>
              <a:rPr lang="en-US"/>
              <a:t> </a:t>
            </a:r>
            <a:r>
              <a:rPr lang="vi-VN"/>
              <a:t>Ý tưởng: các đối tượng có nghĩa tương tự → vector gần nhau</a:t>
            </a:r>
          </a:p>
          <a:p>
            <a:pPr algn="just"/>
            <a:endParaRPr lang="en-US"/>
          </a:p>
        </p:txBody>
      </p:sp>
      <p:sp>
        <p:nvSpPr>
          <p:cNvPr id="4" name="Slide Number Placeholder 3">
            <a:extLst>
              <a:ext uri="{FF2B5EF4-FFF2-40B4-BE49-F238E27FC236}">
                <a16:creationId xmlns:a16="http://schemas.microsoft.com/office/drawing/2014/main" id="{6086EA78-4124-0F4B-3B43-727BC943B26A}"/>
              </a:ext>
            </a:extLst>
          </p:cNvPr>
          <p:cNvSpPr>
            <a:spLocks noGrp="1"/>
          </p:cNvSpPr>
          <p:nvPr>
            <p:ph type="sldNum" sz="quarter" idx="12"/>
          </p:nvPr>
        </p:nvSpPr>
        <p:spPr/>
        <p:txBody>
          <a:bodyPr/>
          <a:lstStyle/>
          <a:p>
            <a:fld id="{7AE1F953-3F29-461F-B4D9-37A6CE1B51E9}" type="slidenum">
              <a:rPr lang="en-US" smtClean="0"/>
              <a:t>5</a:t>
            </a:fld>
            <a:endParaRPr lang="en-US"/>
          </a:p>
        </p:txBody>
      </p:sp>
    </p:spTree>
    <p:extLst>
      <p:ext uri="{BB962C8B-B14F-4D97-AF65-F5344CB8AC3E}">
        <p14:creationId xmlns:p14="http://schemas.microsoft.com/office/powerpoint/2010/main" val="7659214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A8B18-0B62-19E5-0C21-5BC9EFF31CE2}"/>
              </a:ext>
            </a:extLst>
          </p:cNvPr>
          <p:cNvSpPr>
            <a:spLocks noGrp="1"/>
          </p:cNvSpPr>
          <p:nvPr>
            <p:ph type="title"/>
          </p:nvPr>
        </p:nvSpPr>
        <p:spPr/>
        <p:txBody>
          <a:bodyPr/>
          <a:lstStyle/>
          <a:p>
            <a:r>
              <a:rPr lang="en-US"/>
              <a:t>Word Embedding</a:t>
            </a:r>
            <a:endParaRPr lang="en-US" dirty="0"/>
          </a:p>
        </p:txBody>
      </p:sp>
      <p:sp>
        <p:nvSpPr>
          <p:cNvPr id="7" name="Content Placeholder 2">
            <a:extLst>
              <a:ext uri="{FF2B5EF4-FFF2-40B4-BE49-F238E27FC236}">
                <a16:creationId xmlns:a16="http://schemas.microsoft.com/office/drawing/2014/main" id="{2987C227-221E-AA75-68B8-BB9FAFB09799}"/>
              </a:ext>
            </a:extLst>
          </p:cNvPr>
          <p:cNvSpPr>
            <a:spLocks noGrp="1"/>
          </p:cNvSpPr>
          <p:nvPr>
            <p:ph idx="1"/>
          </p:nvPr>
        </p:nvSpPr>
        <p:spPr>
          <a:xfrm>
            <a:off x="2589212" y="1596788"/>
            <a:ext cx="8915400" cy="1092624"/>
          </a:xfrm>
        </p:spPr>
        <p:txBody>
          <a:bodyPr>
            <a:normAutofit/>
          </a:bodyPr>
          <a:lstStyle/>
          <a:p>
            <a:pPr lvl="0" algn="just"/>
            <a:r>
              <a:rPr lang="vi-VN"/>
              <a:t>Sử dụng vectơ one-hot để biểu diễn các từ  (one-hot encoding)</a:t>
            </a:r>
            <a:endParaRPr lang="en-US" dirty="0"/>
          </a:p>
        </p:txBody>
      </p:sp>
      <p:pic>
        <p:nvPicPr>
          <p:cNvPr id="4" name="Picture 3"/>
          <p:cNvPicPr/>
          <p:nvPr/>
        </p:nvPicPr>
        <p:blipFill>
          <a:blip r:embed="rId3">
            <a:extLst>
              <a:ext uri="{28A0092B-C50C-407E-A947-70E740481C1C}">
                <a14:useLocalDpi xmlns:a14="http://schemas.microsoft.com/office/drawing/2010/main" val="0"/>
              </a:ext>
            </a:extLst>
          </a:blip>
          <a:srcRect/>
          <a:stretch>
            <a:fillRect/>
          </a:stretch>
        </p:blipFill>
        <p:spPr bwMode="auto">
          <a:xfrm>
            <a:off x="4644276" y="2328133"/>
            <a:ext cx="4356287" cy="4359537"/>
          </a:xfrm>
          <a:prstGeom prst="rect">
            <a:avLst/>
          </a:prstGeom>
          <a:noFill/>
          <a:ln>
            <a:noFill/>
          </a:ln>
        </p:spPr>
      </p:pic>
      <p:sp>
        <p:nvSpPr>
          <p:cNvPr id="3" name="Slide Number Placeholder 2">
            <a:extLst>
              <a:ext uri="{FF2B5EF4-FFF2-40B4-BE49-F238E27FC236}">
                <a16:creationId xmlns:a16="http://schemas.microsoft.com/office/drawing/2014/main" id="{62E688C7-F3F9-CDBD-92AB-A96D51B11418}"/>
              </a:ext>
            </a:extLst>
          </p:cNvPr>
          <p:cNvSpPr>
            <a:spLocks noGrp="1"/>
          </p:cNvSpPr>
          <p:nvPr>
            <p:ph type="sldNum" sz="quarter" idx="12"/>
          </p:nvPr>
        </p:nvSpPr>
        <p:spPr/>
        <p:txBody>
          <a:bodyPr/>
          <a:lstStyle/>
          <a:p>
            <a:fld id="{7AE1F953-3F29-461F-B4D9-37A6CE1B51E9}" type="slidenum">
              <a:rPr lang="en-US" smtClean="0"/>
              <a:t>6</a:t>
            </a:fld>
            <a:endParaRPr lang="en-US"/>
          </a:p>
        </p:txBody>
      </p:sp>
    </p:spTree>
    <p:extLst>
      <p:ext uri="{BB962C8B-B14F-4D97-AF65-F5344CB8AC3E}">
        <p14:creationId xmlns:p14="http://schemas.microsoft.com/office/powerpoint/2010/main" val="3010603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663788-C1D3-4BA4-FE1E-770DA2EB4B6B}"/>
              </a:ext>
            </a:extLst>
          </p:cNvPr>
          <p:cNvSpPr>
            <a:spLocks noGrp="1"/>
          </p:cNvSpPr>
          <p:nvPr>
            <p:ph type="title"/>
          </p:nvPr>
        </p:nvSpPr>
        <p:spPr/>
        <p:txBody>
          <a:bodyPr/>
          <a:lstStyle/>
          <a:p>
            <a:r>
              <a:rPr lang="en-US"/>
              <a:t>Word Embedding</a:t>
            </a:r>
            <a:endParaRPr lang="en-US" dirty="0"/>
          </a:p>
        </p:txBody>
      </p:sp>
      <p:sp>
        <p:nvSpPr>
          <p:cNvPr id="3" name="Content Placeholder 2">
            <a:extLst>
              <a:ext uri="{FF2B5EF4-FFF2-40B4-BE49-F238E27FC236}">
                <a16:creationId xmlns:a16="http://schemas.microsoft.com/office/drawing/2014/main" id="{9B0384CC-77AB-CB6A-49FE-75CCC1D1F13C}"/>
              </a:ext>
            </a:extLst>
          </p:cNvPr>
          <p:cNvSpPr>
            <a:spLocks noGrp="1"/>
          </p:cNvSpPr>
          <p:nvPr>
            <p:ph idx="1"/>
          </p:nvPr>
        </p:nvSpPr>
        <p:spPr/>
        <p:txBody>
          <a:bodyPr>
            <a:normAutofit/>
          </a:bodyPr>
          <a:lstStyle/>
          <a:p>
            <a:pPr marL="0" lvl="0" indent="0" algn="just">
              <a:buNone/>
            </a:pPr>
            <a:r>
              <a:rPr lang="vi-VN"/>
              <a:t>Có 3 vấn đề khi ta biểu diễn dữ liệu dạng text dưới dạng one-hot:</a:t>
            </a:r>
            <a:endParaRPr lang="en-US"/>
          </a:p>
          <a:p>
            <a:pPr lvl="0" algn="just"/>
            <a:r>
              <a:rPr lang="en-US"/>
              <a:t> Chi phí tính toán lớn : Nếu data có 100 từ, độ dài của vector one-hot là 100. Nếu data có 10000 từ, độ dài của vector one-hot là 10000.</a:t>
            </a:r>
          </a:p>
          <a:p>
            <a:pPr lvl="0" algn="just"/>
            <a:r>
              <a:rPr lang="en-US"/>
              <a:t> Mang ít giá trị thông tin: </a:t>
            </a:r>
            <a:r>
              <a:rPr lang="vi-VN"/>
              <a:t>Các vector hầu như toàn số 0.</a:t>
            </a:r>
            <a:endParaRPr lang="en-US"/>
          </a:p>
          <a:p>
            <a:pPr lvl="0" algn="just"/>
            <a:r>
              <a:rPr lang="en-US"/>
              <a:t> Độ khái quát yếu : </a:t>
            </a:r>
            <a:r>
              <a:rPr lang="vi-VN"/>
              <a:t>Ví dụ ta có ba từ cùng chỉ người mẹ : mẹ, má, bầm. Tuy nhiên, từ bầm tương đối hiếm gặp trong tiếng Việt. </a:t>
            </a:r>
            <a:endParaRPr lang="en-US"/>
          </a:p>
        </p:txBody>
      </p:sp>
      <p:sp>
        <p:nvSpPr>
          <p:cNvPr id="4" name="Slide Number Placeholder 3">
            <a:extLst>
              <a:ext uri="{FF2B5EF4-FFF2-40B4-BE49-F238E27FC236}">
                <a16:creationId xmlns:a16="http://schemas.microsoft.com/office/drawing/2014/main" id="{8C23F6CA-03B5-D6F2-FC8F-AC83EAD76AC5}"/>
              </a:ext>
            </a:extLst>
          </p:cNvPr>
          <p:cNvSpPr>
            <a:spLocks noGrp="1"/>
          </p:cNvSpPr>
          <p:nvPr>
            <p:ph type="sldNum" sz="quarter" idx="12"/>
          </p:nvPr>
        </p:nvSpPr>
        <p:spPr/>
        <p:txBody>
          <a:bodyPr/>
          <a:lstStyle/>
          <a:p>
            <a:fld id="{7AE1F953-3F29-461F-B4D9-37A6CE1B51E9}" type="slidenum">
              <a:rPr lang="en-US" smtClean="0"/>
              <a:t>7</a:t>
            </a:fld>
            <a:endParaRPr lang="en-US"/>
          </a:p>
        </p:txBody>
      </p:sp>
    </p:spTree>
    <p:extLst>
      <p:ext uri="{BB962C8B-B14F-4D97-AF65-F5344CB8AC3E}">
        <p14:creationId xmlns:p14="http://schemas.microsoft.com/office/powerpoint/2010/main" val="944701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238184-9121-7178-D96F-82A1DF2ABDA9}"/>
              </a:ext>
            </a:extLst>
          </p:cNvPr>
          <p:cNvSpPr>
            <a:spLocks noGrp="1"/>
          </p:cNvSpPr>
          <p:nvPr>
            <p:ph type="title"/>
          </p:nvPr>
        </p:nvSpPr>
        <p:spPr/>
        <p:txBody>
          <a:bodyPr/>
          <a:lstStyle/>
          <a:p>
            <a:r>
              <a:rPr lang="en-US"/>
              <a:t>Word Embedding</a:t>
            </a:r>
            <a:endParaRPr lang="en-US" dirty="0"/>
          </a:p>
        </p:txBody>
      </p:sp>
      <p:sp>
        <p:nvSpPr>
          <p:cNvPr id="4" name="Content Placeholder 3"/>
          <p:cNvSpPr>
            <a:spLocks noGrp="1"/>
          </p:cNvSpPr>
          <p:nvPr>
            <p:ph idx="1"/>
          </p:nvPr>
        </p:nvSpPr>
        <p:spPr/>
        <p:txBody>
          <a:bodyPr/>
          <a:lstStyle/>
          <a:p>
            <a:pPr algn="just"/>
            <a:r>
              <a:rPr lang="en-US"/>
              <a:t> </a:t>
            </a:r>
            <a:r>
              <a:rPr lang="vi-VN"/>
              <a:t>Embedding (Nhúng) là một kỹ thuật đưa một vector có số chiều lớn, thường ở dạng thưa, về một vector có số chiều nhỏ, thường ở dạng dày đặc. </a:t>
            </a:r>
            <a:endParaRPr lang="en-US"/>
          </a:p>
          <a:p>
            <a:pPr algn="just"/>
            <a:r>
              <a:rPr lang="en-US"/>
              <a:t> </a:t>
            </a:r>
            <a:r>
              <a:rPr lang="vi-VN"/>
              <a:t>Phương pháp này đặc biệt hữu ích với những đặc trưng hạng mục có số phần tử lớn ở đó phương pháp chủ yếu để biểu diễn mỗi giá trị thường là một vector dạng one-hot.</a:t>
            </a:r>
            <a:endParaRPr lang="en-US"/>
          </a:p>
          <a:p>
            <a:pPr algn="just"/>
            <a:r>
              <a:rPr lang="vi-VN"/>
              <a:t> Một cách lý tưởng, các giá trị có ý nghĩa tương tự nhau nằm gần nhau trong không gian embedding.</a:t>
            </a:r>
            <a:endParaRPr lang="en-US"/>
          </a:p>
        </p:txBody>
      </p:sp>
      <p:sp>
        <p:nvSpPr>
          <p:cNvPr id="3" name="Slide Number Placeholder 2">
            <a:extLst>
              <a:ext uri="{FF2B5EF4-FFF2-40B4-BE49-F238E27FC236}">
                <a16:creationId xmlns:a16="http://schemas.microsoft.com/office/drawing/2014/main" id="{213BA3BC-7179-A24D-4D88-BD0F91E9817E}"/>
              </a:ext>
            </a:extLst>
          </p:cNvPr>
          <p:cNvSpPr>
            <a:spLocks noGrp="1"/>
          </p:cNvSpPr>
          <p:nvPr>
            <p:ph type="sldNum" sz="quarter" idx="12"/>
          </p:nvPr>
        </p:nvSpPr>
        <p:spPr/>
        <p:txBody>
          <a:bodyPr/>
          <a:lstStyle/>
          <a:p>
            <a:fld id="{7AE1F953-3F29-461F-B4D9-37A6CE1B51E9}" type="slidenum">
              <a:rPr lang="en-US" smtClean="0"/>
              <a:t>8</a:t>
            </a:fld>
            <a:endParaRPr lang="en-US"/>
          </a:p>
        </p:txBody>
      </p:sp>
    </p:spTree>
    <p:extLst>
      <p:ext uri="{BB962C8B-B14F-4D97-AF65-F5344CB8AC3E}">
        <p14:creationId xmlns:p14="http://schemas.microsoft.com/office/powerpoint/2010/main" val="8842799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037B5-4EA6-931B-75E5-9AF41A4527AD}"/>
              </a:ext>
            </a:extLst>
          </p:cNvPr>
          <p:cNvSpPr>
            <a:spLocks noGrp="1"/>
          </p:cNvSpPr>
          <p:nvPr>
            <p:ph type="title"/>
          </p:nvPr>
        </p:nvSpPr>
        <p:spPr/>
        <p:txBody>
          <a:bodyPr/>
          <a:lstStyle/>
          <a:p>
            <a:r>
              <a:rPr lang="en-US"/>
              <a:t>Word Embedding</a:t>
            </a:r>
            <a:endParaRPr lang="en-US" dirty="0"/>
          </a:p>
        </p:txBody>
      </p:sp>
      <p:pic>
        <p:nvPicPr>
          <p:cNvPr id="4" name="Content Placeholder 3" descr="A screenshot of a computer&#10;&#10;AI-generated content may be incorrect.">
            <a:extLst>
              <a:ext uri="{FF2B5EF4-FFF2-40B4-BE49-F238E27FC236}">
                <a16:creationId xmlns:a16="http://schemas.microsoft.com/office/drawing/2014/main" id="{E76779FA-EB82-D02B-CB1C-7012E82E22A1}"/>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029803" y="1316033"/>
            <a:ext cx="8037929" cy="4681021"/>
          </a:xfrm>
          <a:prstGeom prst="rect">
            <a:avLst/>
          </a:prstGeom>
          <a:noFill/>
          <a:ln>
            <a:noFill/>
          </a:ln>
        </p:spPr>
      </p:pic>
      <p:sp>
        <p:nvSpPr>
          <p:cNvPr id="6" name="TextBox 5">
            <a:extLst>
              <a:ext uri="{FF2B5EF4-FFF2-40B4-BE49-F238E27FC236}">
                <a16:creationId xmlns:a16="http://schemas.microsoft.com/office/drawing/2014/main" id="{2B12F31E-2A4B-F477-03D8-A377B745D93D}"/>
              </a:ext>
            </a:extLst>
          </p:cNvPr>
          <p:cNvSpPr txBox="1"/>
          <p:nvPr/>
        </p:nvSpPr>
        <p:spPr>
          <a:xfrm>
            <a:off x="2777447" y="6233890"/>
            <a:ext cx="9265265" cy="461665"/>
          </a:xfrm>
          <a:prstGeom prst="rect">
            <a:avLst/>
          </a:prstGeom>
          <a:noFill/>
        </p:spPr>
        <p:txBody>
          <a:bodyPr wrap="square">
            <a:spAutoFit/>
          </a:bodyPr>
          <a:lstStyle/>
          <a:p>
            <a:r>
              <a:rPr lang="en-US" sz="2400">
                <a:effectLst/>
                <a:latin typeface="Times New Roman" panose="02020603050405020304" pitchFamily="18" charset="0"/>
                <a:ea typeface="Aptos" panose="020B0004020202020204" pitchFamily="34" charset="0"/>
              </a:rPr>
              <a:t>Biểu diễn các giá trị hạng mục dưới dạng one-hot vector và embedding</a:t>
            </a:r>
            <a:endParaRPr lang="en-US" sz="2400"/>
          </a:p>
        </p:txBody>
      </p:sp>
      <p:sp>
        <p:nvSpPr>
          <p:cNvPr id="7" name="Slide Number Placeholder 6">
            <a:extLst>
              <a:ext uri="{FF2B5EF4-FFF2-40B4-BE49-F238E27FC236}">
                <a16:creationId xmlns:a16="http://schemas.microsoft.com/office/drawing/2014/main" id="{E72A99C4-2686-E0D1-3E9A-988C3C8E7302}"/>
              </a:ext>
            </a:extLst>
          </p:cNvPr>
          <p:cNvSpPr>
            <a:spLocks noGrp="1"/>
          </p:cNvSpPr>
          <p:nvPr>
            <p:ph type="sldNum" sz="quarter" idx="12"/>
          </p:nvPr>
        </p:nvSpPr>
        <p:spPr/>
        <p:txBody>
          <a:bodyPr/>
          <a:lstStyle/>
          <a:p>
            <a:fld id="{7AE1F953-3F29-461F-B4D9-37A6CE1B51E9}" type="slidenum">
              <a:rPr lang="en-US" smtClean="0"/>
              <a:t>9</a:t>
            </a:fld>
            <a:endParaRPr lang="en-US"/>
          </a:p>
        </p:txBody>
      </p:sp>
    </p:spTree>
    <p:extLst>
      <p:ext uri="{BB962C8B-B14F-4D97-AF65-F5344CB8AC3E}">
        <p14:creationId xmlns:p14="http://schemas.microsoft.com/office/powerpoint/2010/main" val="41185040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008909-A994-D1A5-E77D-6050581288CE}"/>
              </a:ext>
            </a:extLst>
          </p:cNvPr>
          <p:cNvSpPr>
            <a:spLocks noGrp="1"/>
          </p:cNvSpPr>
          <p:nvPr>
            <p:ph type="title"/>
          </p:nvPr>
        </p:nvSpPr>
        <p:spPr/>
        <p:txBody>
          <a:bodyPr/>
          <a:lstStyle/>
          <a:p>
            <a:r>
              <a:rPr lang="en-US"/>
              <a:t>Word Embedding</a:t>
            </a:r>
            <a:endParaRPr lang="en-US" dirty="0"/>
          </a:p>
        </p:txBody>
      </p:sp>
      <p:sp>
        <p:nvSpPr>
          <p:cNvPr id="3" name="Content Placeholder 2">
            <a:extLst>
              <a:ext uri="{FF2B5EF4-FFF2-40B4-BE49-F238E27FC236}">
                <a16:creationId xmlns:a16="http://schemas.microsoft.com/office/drawing/2014/main" id="{E56DFAC3-8182-BBED-024C-BA02378C8261}"/>
              </a:ext>
            </a:extLst>
          </p:cNvPr>
          <p:cNvSpPr>
            <a:spLocks noGrp="1"/>
          </p:cNvSpPr>
          <p:nvPr>
            <p:ph idx="1"/>
          </p:nvPr>
        </p:nvSpPr>
        <p:spPr>
          <a:xfrm>
            <a:off x="2589212" y="1596787"/>
            <a:ext cx="8915400" cy="5090883"/>
          </a:xfrm>
        </p:spPr>
        <p:txBody>
          <a:bodyPr>
            <a:normAutofit/>
          </a:bodyPr>
          <a:lstStyle/>
          <a:p>
            <a:pPr lvl="0" algn="just"/>
            <a:r>
              <a:rPr lang="vi-VN"/>
              <a:t>Word Embedding (Nhúng từ) là một không gian vector dùng để biểu diễn dữ liệu có khả năng miêu tả được mối liên hệ, sự tương đồng về mặt ngữ nghĩa, bối cảnh (context) của dữ liệu. </a:t>
            </a:r>
            <a:endParaRPr lang="en-US"/>
          </a:p>
          <a:p>
            <a:pPr lvl="0" algn="just"/>
            <a:r>
              <a:rPr lang="vi-VN"/>
              <a:t>Không gian này bao gồm nhiều chiều và các từ trong không gian đó mà có cùng bối cảnh hoặc ngữ nghĩa sẽ có vị trí gần nhau. </a:t>
            </a:r>
            <a:endParaRPr lang="en-US"/>
          </a:p>
          <a:p>
            <a:pPr lvl="0" algn="just"/>
            <a:r>
              <a:rPr lang="vi-VN"/>
              <a:t>Ví dụ như ta có hai câu : "Hôm nay ăn táo " và "Hôm nay ăn xoài ". Khi ta thực hiện Word Embedding, "táo" và "xoài" sẽ có vị trí gần nhau trong không gian chúng ta bi</a:t>
            </a:r>
            <a:r>
              <a:rPr lang="en-US"/>
              <a:t>ể</a:t>
            </a:r>
            <a:r>
              <a:rPr lang="vi-VN"/>
              <a:t>u diễn</a:t>
            </a:r>
            <a:r>
              <a:rPr lang="en-US"/>
              <a:t>,</a:t>
            </a:r>
            <a:r>
              <a:rPr lang="vi-VN"/>
              <a:t> do chúng có vị trị giống nhau trong một câu.</a:t>
            </a:r>
            <a:endParaRPr lang="en-US"/>
          </a:p>
        </p:txBody>
      </p:sp>
      <p:sp>
        <p:nvSpPr>
          <p:cNvPr id="4" name="Slide Number Placeholder 3">
            <a:extLst>
              <a:ext uri="{FF2B5EF4-FFF2-40B4-BE49-F238E27FC236}">
                <a16:creationId xmlns:a16="http://schemas.microsoft.com/office/drawing/2014/main" id="{4771FD1D-FA3A-EA52-E85D-5A242F19AC1D}"/>
              </a:ext>
            </a:extLst>
          </p:cNvPr>
          <p:cNvSpPr>
            <a:spLocks noGrp="1"/>
          </p:cNvSpPr>
          <p:nvPr>
            <p:ph type="sldNum" sz="quarter" idx="12"/>
          </p:nvPr>
        </p:nvSpPr>
        <p:spPr/>
        <p:txBody>
          <a:bodyPr/>
          <a:lstStyle/>
          <a:p>
            <a:fld id="{7AE1F953-3F29-461F-B4D9-37A6CE1B51E9}" type="slidenum">
              <a:rPr lang="en-US" smtClean="0"/>
              <a:t>10</a:t>
            </a:fld>
            <a:endParaRPr lang="en-US"/>
          </a:p>
        </p:txBody>
      </p:sp>
    </p:spTree>
    <p:extLst>
      <p:ext uri="{BB962C8B-B14F-4D97-AF65-F5344CB8AC3E}">
        <p14:creationId xmlns:p14="http://schemas.microsoft.com/office/powerpoint/2010/main" val="11450324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18B00-DBD2-3EF7-2C54-8501844E86A0}"/>
              </a:ext>
            </a:extLst>
          </p:cNvPr>
          <p:cNvSpPr>
            <a:spLocks noGrp="1"/>
          </p:cNvSpPr>
          <p:nvPr>
            <p:ph type="title"/>
          </p:nvPr>
        </p:nvSpPr>
        <p:spPr/>
        <p:txBody>
          <a:bodyPr/>
          <a:lstStyle/>
          <a:p>
            <a:r>
              <a:rPr lang="en-US"/>
              <a:t>Word Embedding</a:t>
            </a:r>
            <a:endParaRPr lang="en-US" dirty="0"/>
          </a:p>
        </p:txBody>
      </p:sp>
      <p:sp>
        <p:nvSpPr>
          <p:cNvPr id="3" name="Content Placeholder 2">
            <a:extLst>
              <a:ext uri="{FF2B5EF4-FFF2-40B4-BE49-F238E27FC236}">
                <a16:creationId xmlns:a16="http://schemas.microsoft.com/office/drawing/2014/main" id="{A17EC582-CC00-F9C4-0D66-DBAF09A0A56E}"/>
              </a:ext>
            </a:extLst>
          </p:cNvPr>
          <p:cNvSpPr>
            <a:spLocks noGrp="1"/>
          </p:cNvSpPr>
          <p:nvPr>
            <p:ph idx="1"/>
          </p:nvPr>
        </p:nvSpPr>
        <p:spPr>
          <a:xfrm>
            <a:off x="2589212" y="1596787"/>
            <a:ext cx="8915400" cy="5126741"/>
          </a:xfrm>
        </p:spPr>
        <p:txBody>
          <a:bodyPr>
            <a:normAutofit/>
          </a:bodyPr>
          <a:lstStyle/>
          <a:p>
            <a:pPr lvl="0" algn="just"/>
            <a:r>
              <a:rPr lang="vi-VN"/>
              <a:t>Có 2 phương pháp chủ yếu được hay dùng để tính toán Word Embedding là Count based method và Predictive method. </a:t>
            </a:r>
            <a:endParaRPr lang="en-US"/>
          </a:p>
          <a:p>
            <a:pPr lvl="0" algn="just"/>
            <a:r>
              <a:rPr lang="vi-VN"/>
              <a:t>Cả hai cách này đều dựa trên một giả thuyết rằng những từ nào xuất hiện trong cùng một văn cảnh, một ngữ nghĩa sẽ có vị trí gần nhau trong không gian mới được biến đổi</a:t>
            </a:r>
            <a:r>
              <a:rPr lang="en-US"/>
              <a:t>.</a:t>
            </a:r>
          </a:p>
          <a:p>
            <a:pPr marL="0" lvl="0" indent="0" algn="just">
              <a:buNone/>
            </a:pPr>
            <a:endParaRPr lang="en-US"/>
          </a:p>
        </p:txBody>
      </p:sp>
      <p:sp>
        <p:nvSpPr>
          <p:cNvPr id="4" name="Slide Number Placeholder 3">
            <a:extLst>
              <a:ext uri="{FF2B5EF4-FFF2-40B4-BE49-F238E27FC236}">
                <a16:creationId xmlns:a16="http://schemas.microsoft.com/office/drawing/2014/main" id="{6879608B-3D1E-B41D-326D-116907634ABC}"/>
              </a:ext>
            </a:extLst>
          </p:cNvPr>
          <p:cNvSpPr>
            <a:spLocks noGrp="1"/>
          </p:cNvSpPr>
          <p:nvPr>
            <p:ph type="sldNum" sz="quarter" idx="12"/>
          </p:nvPr>
        </p:nvSpPr>
        <p:spPr/>
        <p:txBody>
          <a:bodyPr/>
          <a:lstStyle/>
          <a:p>
            <a:fld id="{7AE1F953-3F29-461F-B4D9-37A6CE1B51E9}" type="slidenum">
              <a:rPr lang="en-US" smtClean="0"/>
              <a:t>11</a:t>
            </a:fld>
            <a:endParaRPr lang="en-US"/>
          </a:p>
        </p:txBody>
      </p:sp>
    </p:spTree>
    <p:extLst>
      <p:ext uri="{BB962C8B-B14F-4D97-AF65-F5344CB8AC3E}">
        <p14:creationId xmlns:p14="http://schemas.microsoft.com/office/powerpoint/2010/main" val="7567927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BB5EE-6E4D-2238-ECCC-1FF397B5EC68}"/>
              </a:ext>
            </a:extLst>
          </p:cNvPr>
          <p:cNvSpPr>
            <a:spLocks noGrp="1"/>
          </p:cNvSpPr>
          <p:nvPr>
            <p:ph type="title"/>
          </p:nvPr>
        </p:nvSpPr>
        <p:spPr/>
        <p:txBody>
          <a:bodyPr/>
          <a:lstStyle/>
          <a:p>
            <a:r>
              <a:rPr lang="en-US"/>
              <a:t>Count-based method</a:t>
            </a:r>
            <a:endParaRPr lang="en-US" dirty="0"/>
          </a:p>
        </p:txBody>
      </p:sp>
      <p:sp>
        <p:nvSpPr>
          <p:cNvPr id="4" name="Content Placeholder 3">
            <a:extLst>
              <a:ext uri="{FF2B5EF4-FFF2-40B4-BE49-F238E27FC236}">
                <a16:creationId xmlns:a16="http://schemas.microsoft.com/office/drawing/2014/main" id="{74621DF1-76FC-EB8A-1C29-7E663E32F96D}"/>
              </a:ext>
            </a:extLst>
          </p:cNvPr>
          <p:cNvSpPr>
            <a:spLocks noGrp="1"/>
          </p:cNvSpPr>
          <p:nvPr>
            <p:ph idx="1"/>
          </p:nvPr>
        </p:nvSpPr>
        <p:spPr/>
        <p:txBody>
          <a:bodyPr/>
          <a:lstStyle/>
          <a:p>
            <a:pPr algn="just"/>
            <a:r>
              <a:rPr lang="vi-VN"/>
              <a:t>Phương pháp này tính toán mức liên quan về mặt ngữ nghĩa giữa các từ bằng cách thống kê số lần đồng xuất hiện của một từ so với các từ khác.</a:t>
            </a:r>
            <a:endParaRPr lang="en-US"/>
          </a:p>
        </p:txBody>
      </p:sp>
      <p:sp>
        <p:nvSpPr>
          <p:cNvPr id="6" name="Slide Number Placeholder 5">
            <a:extLst>
              <a:ext uri="{FF2B5EF4-FFF2-40B4-BE49-F238E27FC236}">
                <a16:creationId xmlns:a16="http://schemas.microsoft.com/office/drawing/2014/main" id="{43DC9581-296A-11C8-C71A-D432D7F07A51}"/>
              </a:ext>
            </a:extLst>
          </p:cNvPr>
          <p:cNvSpPr>
            <a:spLocks noGrp="1"/>
          </p:cNvSpPr>
          <p:nvPr>
            <p:ph type="sldNum" sz="quarter" idx="12"/>
          </p:nvPr>
        </p:nvSpPr>
        <p:spPr/>
        <p:txBody>
          <a:bodyPr/>
          <a:lstStyle/>
          <a:p>
            <a:fld id="{7AE1F953-3F29-461F-B4D9-37A6CE1B51E9}" type="slidenum">
              <a:rPr lang="en-US" smtClean="0"/>
              <a:t>12</a:t>
            </a:fld>
            <a:endParaRPr lang="en-US"/>
          </a:p>
        </p:txBody>
      </p:sp>
    </p:spTree>
    <p:extLst>
      <p:ext uri="{BB962C8B-B14F-4D97-AF65-F5344CB8AC3E}">
        <p14:creationId xmlns:p14="http://schemas.microsoft.com/office/powerpoint/2010/main" val="14997482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34739-6CFB-F75F-6684-5FA7B677E526}"/>
              </a:ext>
            </a:extLst>
          </p:cNvPr>
          <p:cNvSpPr>
            <a:spLocks noGrp="1"/>
          </p:cNvSpPr>
          <p:nvPr>
            <p:ph type="title"/>
          </p:nvPr>
        </p:nvSpPr>
        <p:spPr/>
        <p:txBody>
          <a:bodyPr/>
          <a:lstStyle/>
          <a:p>
            <a:r>
              <a:rPr lang="en-US"/>
              <a:t>Predictive Methods (Word2Vec)</a:t>
            </a:r>
            <a:endParaRPr lang="en-US" dirty="0"/>
          </a:p>
        </p:txBody>
      </p:sp>
      <p:sp>
        <p:nvSpPr>
          <p:cNvPr id="3" name="Content Placeholder 2">
            <a:extLst>
              <a:ext uri="{FF2B5EF4-FFF2-40B4-BE49-F238E27FC236}">
                <a16:creationId xmlns:a16="http://schemas.microsoft.com/office/drawing/2014/main" id="{41587AAC-170B-8105-E1C4-D19B3D0AEA51}"/>
              </a:ext>
            </a:extLst>
          </p:cNvPr>
          <p:cNvSpPr>
            <a:spLocks noGrp="1"/>
          </p:cNvSpPr>
          <p:nvPr>
            <p:ph idx="1"/>
          </p:nvPr>
        </p:nvSpPr>
        <p:spPr>
          <a:xfrm>
            <a:off x="2589212" y="1596788"/>
            <a:ext cx="8915400" cy="4637102"/>
          </a:xfrm>
        </p:spPr>
        <p:txBody>
          <a:bodyPr>
            <a:normAutofit/>
          </a:bodyPr>
          <a:lstStyle/>
          <a:p>
            <a:pPr lvl="0" algn="just"/>
            <a:r>
              <a:rPr lang="vi-VN"/>
              <a:t>Predictive method tính toán sự tương đồng ngữ nghĩa giữa các từ để dự đoán từ tiếp theo bằng cách đưa qua một mạng neural network có một hoặc vài layer dựa trên input là các từ xung quanh (context word)</a:t>
            </a:r>
            <a:endParaRPr lang="en-US"/>
          </a:p>
          <a:p>
            <a:pPr lvl="0" algn="just"/>
            <a:r>
              <a:rPr lang="en-US"/>
              <a:t>Một context word có thể là một hoặc nhiều từ</a:t>
            </a:r>
          </a:p>
        </p:txBody>
      </p:sp>
      <p:sp>
        <p:nvSpPr>
          <p:cNvPr id="4" name="Slide Number Placeholder 3">
            <a:extLst>
              <a:ext uri="{FF2B5EF4-FFF2-40B4-BE49-F238E27FC236}">
                <a16:creationId xmlns:a16="http://schemas.microsoft.com/office/drawing/2014/main" id="{40419BD9-A0ED-5F5E-3B22-3E384302F9F3}"/>
              </a:ext>
            </a:extLst>
          </p:cNvPr>
          <p:cNvSpPr>
            <a:spLocks noGrp="1"/>
          </p:cNvSpPr>
          <p:nvPr>
            <p:ph type="sldNum" sz="quarter" idx="12"/>
          </p:nvPr>
        </p:nvSpPr>
        <p:spPr/>
        <p:txBody>
          <a:bodyPr/>
          <a:lstStyle/>
          <a:p>
            <a:fld id="{7AE1F953-3F29-461F-B4D9-37A6CE1B51E9}" type="slidenum">
              <a:rPr lang="en-US" smtClean="0"/>
              <a:t>13</a:t>
            </a:fld>
            <a:endParaRPr lang="en-US"/>
          </a:p>
        </p:txBody>
      </p:sp>
    </p:spTree>
    <p:extLst>
      <p:ext uri="{BB962C8B-B14F-4D97-AF65-F5344CB8AC3E}">
        <p14:creationId xmlns:p14="http://schemas.microsoft.com/office/powerpoint/2010/main" val="1759927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0CF79A-37C6-A065-8436-78E72ECCB0AC}"/>
              </a:ext>
            </a:extLst>
          </p:cNvPr>
          <p:cNvSpPr>
            <a:spLocks noGrp="1"/>
          </p:cNvSpPr>
          <p:nvPr>
            <p:ph type="title"/>
          </p:nvPr>
        </p:nvSpPr>
        <p:spPr/>
        <p:txBody>
          <a:bodyPr/>
          <a:lstStyle/>
          <a:p>
            <a:r>
              <a:rPr lang="en-US"/>
              <a:t>Predictive Methods (Word2Vec)</a:t>
            </a:r>
            <a:endParaRPr lang="en-US" dirty="0"/>
          </a:p>
        </p:txBody>
      </p:sp>
      <p:sp>
        <p:nvSpPr>
          <p:cNvPr id="4" name="Content Placeholder 3"/>
          <p:cNvSpPr>
            <a:spLocks noGrp="1"/>
          </p:cNvSpPr>
          <p:nvPr>
            <p:ph idx="1"/>
          </p:nvPr>
        </p:nvSpPr>
        <p:spPr/>
        <p:txBody>
          <a:bodyPr/>
          <a:lstStyle/>
          <a:p>
            <a:pPr algn="just"/>
            <a:r>
              <a:rPr lang="vi-VN"/>
              <a:t>Có 2 phương pháp predictive method phổ biến đó chính là:</a:t>
            </a:r>
            <a:endParaRPr lang="en-US"/>
          </a:p>
          <a:p>
            <a:pPr lvl="1"/>
            <a:r>
              <a:rPr lang="en-US" sz="2600"/>
              <a:t>Continuous Bag-of-Words (CBOW)</a:t>
            </a:r>
          </a:p>
          <a:p>
            <a:pPr lvl="1"/>
            <a:r>
              <a:rPr lang="en-US" sz="2600"/>
              <a:t>Skip-gram</a:t>
            </a:r>
          </a:p>
          <a:p>
            <a:pPr lvl="1" algn="just"/>
            <a:endParaRPr lang="en-US"/>
          </a:p>
        </p:txBody>
      </p:sp>
      <p:sp>
        <p:nvSpPr>
          <p:cNvPr id="3" name="Slide Number Placeholder 2">
            <a:extLst>
              <a:ext uri="{FF2B5EF4-FFF2-40B4-BE49-F238E27FC236}">
                <a16:creationId xmlns:a16="http://schemas.microsoft.com/office/drawing/2014/main" id="{F1DE6FC6-0274-1E8F-15A1-7E7FEBFC0814}"/>
              </a:ext>
            </a:extLst>
          </p:cNvPr>
          <p:cNvSpPr>
            <a:spLocks noGrp="1"/>
          </p:cNvSpPr>
          <p:nvPr>
            <p:ph type="sldNum" sz="quarter" idx="12"/>
          </p:nvPr>
        </p:nvSpPr>
        <p:spPr/>
        <p:txBody>
          <a:bodyPr/>
          <a:lstStyle/>
          <a:p>
            <a:fld id="{7AE1F953-3F29-461F-B4D9-37A6CE1B51E9}" type="slidenum">
              <a:rPr lang="en-US" smtClean="0"/>
              <a:t>14</a:t>
            </a:fld>
            <a:endParaRPr lang="en-US"/>
          </a:p>
        </p:txBody>
      </p:sp>
    </p:spTree>
    <p:extLst>
      <p:ext uri="{BB962C8B-B14F-4D97-AF65-F5344CB8AC3E}">
        <p14:creationId xmlns:p14="http://schemas.microsoft.com/office/powerpoint/2010/main" val="13210736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10B18-CF5A-EE0E-8171-8D450AB36389}"/>
              </a:ext>
            </a:extLst>
          </p:cNvPr>
          <p:cNvSpPr>
            <a:spLocks noGrp="1"/>
          </p:cNvSpPr>
          <p:nvPr>
            <p:ph type="title"/>
          </p:nvPr>
        </p:nvSpPr>
        <p:spPr/>
        <p:txBody>
          <a:bodyPr/>
          <a:lstStyle/>
          <a:p>
            <a:r>
              <a:rPr lang="en-US"/>
              <a:t>Continuous Bag-of-Words (CBOW)</a:t>
            </a:r>
            <a:endParaRPr lang="en-US" dirty="0"/>
          </a:p>
        </p:txBody>
      </p:sp>
      <p:sp>
        <p:nvSpPr>
          <p:cNvPr id="3" name="Content Placeholder 2">
            <a:extLst>
              <a:ext uri="{FF2B5EF4-FFF2-40B4-BE49-F238E27FC236}">
                <a16:creationId xmlns:a16="http://schemas.microsoft.com/office/drawing/2014/main" id="{986A7B27-61F4-CADE-5535-CD9FCF42A37A}"/>
              </a:ext>
            </a:extLst>
          </p:cNvPr>
          <p:cNvSpPr>
            <a:spLocks noGrp="1"/>
          </p:cNvSpPr>
          <p:nvPr>
            <p:ph idx="1"/>
          </p:nvPr>
        </p:nvSpPr>
        <p:spPr/>
        <p:txBody>
          <a:bodyPr/>
          <a:lstStyle/>
          <a:p>
            <a:pPr lvl="0" algn="just"/>
            <a:r>
              <a:rPr lang="vi-VN"/>
              <a:t>CBOW model: Phương pháp này lấy đầu vào là một hoặc nhiều từ context word và cố gắng dự đoán output từ đầu ra (target word) thông qua một tầng neural đơn giản.</a:t>
            </a:r>
            <a:endParaRPr lang="en-US" dirty="0"/>
          </a:p>
        </p:txBody>
      </p:sp>
      <p:sp>
        <p:nvSpPr>
          <p:cNvPr id="4" name="Slide Number Placeholder 3">
            <a:extLst>
              <a:ext uri="{FF2B5EF4-FFF2-40B4-BE49-F238E27FC236}">
                <a16:creationId xmlns:a16="http://schemas.microsoft.com/office/drawing/2014/main" id="{43D864B4-D281-E362-334B-C01D426F0E0F}"/>
              </a:ext>
            </a:extLst>
          </p:cNvPr>
          <p:cNvSpPr>
            <a:spLocks noGrp="1"/>
          </p:cNvSpPr>
          <p:nvPr>
            <p:ph type="sldNum" sz="quarter" idx="12"/>
          </p:nvPr>
        </p:nvSpPr>
        <p:spPr/>
        <p:txBody>
          <a:bodyPr/>
          <a:lstStyle/>
          <a:p>
            <a:fld id="{7AE1F953-3F29-461F-B4D9-37A6CE1B51E9}" type="slidenum">
              <a:rPr lang="en-US" smtClean="0"/>
              <a:t>15</a:t>
            </a:fld>
            <a:endParaRPr lang="en-US"/>
          </a:p>
        </p:txBody>
      </p:sp>
    </p:spTree>
    <p:extLst>
      <p:ext uri="{BB962C8B-B14F-4D97-AF65-F5344CB8AC3E}">
        <p14:creationId xmlns:p14="http://schemas.microsoft.com/office/powerpoint/2010/main" val="1089253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10B18-CF5A-EE0E-8171-8D450AB36389}"/>
              </a:ext>
            </a:extLst>
          </p:cNvPr>
          <p:cNvSpPr>
            <a:spLocks noGrp="1"/>
          </p:cNvSpPr>
          <p:nvPr>
            <p:ph type="title"/>
          </p:nvPr>
        </p:nvSpPr>
        <p:spPr/>
        <p:txBody>
          <a:bodyPr/>
          <a:lstStyle/>
          <a:p>
            <a:r>
              <a:rPr lang="vi-VN"/>
              <a:t>Skip-gram</a:t>
            </a:r>
            <a:endParaRPr lang="en-US" dirty="0"/>
          </a:p>
        </p:txBody>
      </p:sp>
      <p:sp>
        <p:nvSpPr>
          <p:cNvPr id="3" name="Content Placeholder 2">
            <a:extLst>
              <a:ext uri="{FF2B5EF4-FFF2-40B4-BE49-F238E27FC236}">
                <a16:creationId xmlns:a16="http://schemas.microsoft.com/office/drawing/2014/main" id="{986A7B27-61F4-CADE-5535-CD9FCF42A37A}"/>
              </a:ext>
            </a:extLst>
          </p:cNvPr>
          <p:cNvSpPr>
            <a:spLocks noGrp="1"/>
          </p:cNvSpPr>
          <p:nvPr>
            <p:ph idx="1"/>
          </p:nvPr>
        </p:nvSpPr>
        <p:spPr/>
        <p:txBody>
          <a:bodyPr/>
          <a:lstStyle/>
          <a:p>
            <a:pPr lvl="0" algn="just"/>
            <a:r>
              <a:rPr lang="vi-VN"/>
              <a:t>Nếu như CBOW sử dụng input là context word và cố gắng dự đoán từ đầu ra (target word) thì ngược lại, mô hình Skip-gram sử dụng input là target word và cố gắng dự đoán ra các từ hàng xóm của nó.</a:t>
            </a:r>
            <a:endParaRPr lang="en-US" dirty="0"/>
          </a:p>
        </p:txBody>
      </p:sp>
      <p:sp>
        <p:nvSpPr>
          <p:cNvPr id="4" name="Slide Number Placeholder 3">
            <a:extLst>
              <a:ext uri="{FF2B5EF4-FFF2-40B4-BE49-F238E27FC236}">
                <a16:creationId xmlns:a16="http://schemas.microsoft.com/office/drawing/2014/main" id="{7C8BC7CF-5ECA-EA62-742D-3DE18E069FFB}"/>
              </a:ext>
            </a:extLst>
          </p:cNvPr>
          <p:cNvSpPr>
            <a:spLocks noGrp="1"/>
          </p:cNvSpPr>
          <p:nvPr>
            <p:ph type="sldNum" sz="quarter" idx="12"/>
          </p:nvPr>
        </p:nvSpPr>
        <p:spPr/>
        <p:txBody>
          <a:bodyPr/>
          <a:lstStyle/>
          <a:p>
            <a:fld id="{7AE1F953-3F29-461F-B4D9-37A6CE1B51E9}" type="slidenum">
              <a:rPr lang="en-US" smtClean="0"/>
              <a:t>16</a:t>
            </a:fld>
            <a:endParaRPr lang="en-US"/>
          </a:p>
        </p:txBody>
      </p:sp>
    </p:spTree>
    <p:extLst>
      <p:ext uri="{BB962C8B-B14F-4D97-AF65-F5344CB8AC3E}">
        <p14:creationId xmlns:p14="http://schemas.microsoft.com/office/powerpoint/2010/main" val="27613490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10B18-CF5A-EE0E-8171-8D450AB36389}"/>
              </a:ext>
            </a:extLst>
          </p:cNvPr>
          <p:cNvSpPr>
            <a:spLocks noGrp="1"/>
          </p:cNvSpPr>
          <p:nvPr>
            <p:ph type="title"/>
          </p:nvPr>
        </p:nvSpPr>
        <p:spPr/>
        <p:txBody>
          <a:bodyPr>
            <a:normAutofit fontScale="90000"/>
          </a:bodyPr>
          <a:lstStyle/>
          <a:p>
            <a:pPr algn="just"/>
            <a:r>
              <a:rPr lang="vi-VN"/>
              <a:t>Sentence/Document Embedding (Biểu diễn nhúng văn bản)</a:t>
            </a:r>
            <a:endParaRPr lang="en-US" dirty="0"/>
          </a:p>
        </p:txBody>
      </p:sp>
      <p:sp>
        <p:nvSpPr>
          <p:cNvPr id="3" name="Content Placeholder 2">
            <a:extLst>
              <a:ext uri="{FF2B5EF4-FFF2-40B4-BE49-F238E27FC236}">
                <a16:creationId xmlns:a16="http://schemas.microsoft.com/office/drawing/2014/main" id="{986A7B27-61F4-CADE-5535-CD9FCF42A37A}"/>
              </a:ext>
            </a:extLst>
          </p:cNvPr>
          <p:cNvSpPr>
            <a:spLocks noGrp="1"/>
          </p:cNvSpPr>
          <p:nvPr>
            <p:ph idx="1"/>
          </p:nvPr>
        </p:nvSpPr>
        <p:spPr>
          <a:xfrm>
            <a:off x="2589212" y="1932686"/>
            <a:ext cx="8915400" cy="4314434"/>
          </a:xfrm>
        </p:spPr>
        <p:txBody>
          <a:bodyPr/>
          <a:lstStyle/>
          <a:p>
            <a:pPr lvl="0" algn="just"/>
            <a:r>
              <a:rPr lang="vi-VN"/>
              <a:t>Nhúng văn bản (tương tự như nhúng từ) là một kỹ thuật mang tính cải tiến trong xử lý ngôn ngữ tự nhiên (NLP) giúp cải thiện cách máy móc hiểu và xử lý ngôn ngữ của con người. </a:t>
            </a:r>
            <a:endParaRPr lang="en-US"/>
          </a:p>
          <a:p>
            <a:pPr lvl="0" algn="just"/>
            <a:r>
              <a:rPr lang="vi-VN"/>
              <a:t>Nhúng văn bản chuyển đổi văn bản thô thành các vectơ số, cho phép máy tính hiểu văn bản tốt hơn.</a:t>
            </a:r>
          </a:p>
          <a:p>
            <a:pPr lvl="0" algn="just"/>
            <a:endParaRPr lang="en-US"/>
          </a:p>
        </p:txBody>
      </p:sp>
      <p:sp>
        <p:nvSpPr>
          <p:cNvPr id="4" name="Slide Number Placeholder 3">
            <a:extLst>
              <a:ext uri="{FF2B5EF4-FFF2-40B4-BE49-F238E27FC236}">
                <a16:creationId xmlns:a16="http://schemas.microsoft.com/office/drawing/2014/main" id="{99B67AA2-D523-064A-E311-CA97A3CF21A0}"/>
              </a:ext>
            </a:extLst>
          </p:cNvPr>
          <p:cNvSpPr>
            <a:spLocks noGrp="1"/>
          </p:cNvSpPr>
          <p:nvPr>
            <p:ph type="sldNum" sz="quarter" idx="12"/>
          </p:nvPr>
        </p:nvSpPr>
        <p:spPr/>
        <p:txBody>
          <a:bodyPr/>
          <a:lstStyle/>
          <a:p>
            <a:fld id="{7AE1F953-3F29-461F-B4D9-37A6CE1B51E9}" type="slidenum">
              <a:rPr lang="en-US" smtClean="0"/>
              <a:t>17</a:t>
            </a:fld>
            <a:endParaRPr lang="en-US"/>
          </a:p>
        </p:txBody>
      </p:sp>
    </p:spTree>
    <p:extLst>
      <p:ext uri="{BB962C8B-B14F-4D97-AF65-F5344CB8AC3E}">
        <p14:creationId xmlns:p14="http://schemas.microsoft.com/office/powerpoint/2010/main" val="40436353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10B18-CF5A-EE0E-8171-8D450AB36389}"/>
              </a:ext>
            </a:extLst>
          </p:cNvPr>
          <p:cNvSpPr>
            <a:spLocks noGrp="1"/>
          </p:cNvSpPr>
          <p:nvPr>
            <p:ph type="title"/>
          </p:nvPr>
        </p:nvSpPr>
        <p:spPr>
          <a:xfrm>
            <a:off x="2592925" y="624110"/>
            <a:ext cx="8911687" cy="972678"/>
          </a:xfrm>
        </p:spPr>
        <p:txBody>
          <a:bodyPr>
            <a:normAutofit fontScale="90000"/>
          </a:bodyPr>
          <a:lstStyle/>
          <a:p>
            <a:pPr algn="just"/>
            <a:r>
              <a:rPr lang="vi-VN"/>
              <a:t>Sentence/Document Embedding (Biểu diễn nhúng văn bản)</a:t>
            </a:r>
            <a:endParaRPr lang="en-US" dirty="0"/>
          </a:p>
        </p:txBody>
      </p:sp>
      <p:pic>
        <p:nvPicPr>
          <p:cNvPr id="4" name="Content Placeholder 3">
            <a:extLst>
              <a:ext uri="{FF2B5EF4-FFF2-40B4-BE49-F238E27FC236}">
                <a16:creationId xmlns:a16="http://schemas.microsoft.com/office/drawing/2014/main" id="{61608BB5-5F6A-DEC0-DE3E-70B896B96BBB}"/>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859325" y="1726747"/>
            <a:ext cx="8570643" cy="5010772"/>
          </a:xfrm>
          <a:prstGeom prst="rect">
            <a:avLst/>
          </a:prstGeom>
          <a:noFill/>
          <a:ln>
            <a:noFill/>
          </a:ln>
        </p:spPr>
      </p:pic>
      <p:sp>
        <p:nvSpPr>
          <p:cNvPr id="5" name="Slide Number Placeholder 4">
            <a:extLst>
              <a:ext uri="{FF2B5EF4-FFF2-40B4-BE49-F238E27FC236}">
                <a16:creationId xmlns:a16="http://schemas.microsoft.com/office/drawing/2014/main" id="{3CA58B39-D1CF-517B-EF61-2E995E99BF50}"/>
              </a:ext>
            </a:extLst>
          </p:cNvPr>
          <p:cNvSpPr>
            <a:spLocks noGrp="1"/>
          </p:cNvSpPr>
          <p:nvPr>
            <p:ph type="sldNum" sz="quarter" idx="12"/>
          </p:nvPr>
        </p:nvSpPr>
        <p:spPr/>
        <p:txBody>
          <a:bodyPr/>
          <a:lstStyle/>
          <a:p>
            <a:fld id="{7AE1F953-3F29-461F-B4D9-37A6CE1B51E9}" type="slidenum">
              <a:rPr lang="en-US" smtClean="0"/>
              <a:t>18</a:t>
            </a:fld>
            <a:endParaRPr lang="en-US"/>
          </a:p>
        </p:txBody>
      </p:sp>
    </p:spTree>
    <p:extLst>
      <p:ext uri="{BB962C8B-B14F-4D97-AF65-F5344CB8AC3E}">
        <p14:creationId xmlns:p14="http://schemas.microsoft.com/office/powerpoint/2010/main" val="10244911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10B18-CF5A-EE0E-8171-8D450AB36389}"/>
              </a:ext>
            </a:extLst>
          </p:cNvPr>
          <p:cNvSpPr>
            <a:spLocks noGrp="1"/>
          </p:cNvSpPr>
          <p:nvPr>
            <p:ph type="title"/>
          </p:nvPr>
        </p:nvSpPr>
        <p:spPr/>
        <p:txBody>
          <a:bodyPr/>
          <a:lstStyle/>
          <a:p>
            <a:r>
              <a:rPr lang="vi-VN"/>
              <a:t>Knowledge Graph Embedding</a:t>
            </a:r>
            <a:endParaRPr lang="en-US" dirty="0"/>
          </a:p>
        </p:txBody>
      </p:sp>
      <p:sp>
        <p:nvSpPr>
          <p:cNvPr id="3" name="Content Placeholder 2">
            <a:extLst>
              <a:ext uri="{FF2B5EF4-FFF2-40B4-BE49-F238E27FC236}">
                <a16:creationId xmlns:a16="http://schemas.microsoft.com/office/drawing/2014/main" id="{986A7B27-61F4-CADE-5535-CD9FCF42A37A}"/>
              </a:ext>
            </a:extLst>
          </p:cNvPr>
          <p:cNvSpPr>
            <a:spLocks noGrp="1"/>
          </p:cNvSpPr>
          <p:nvPr>
            <p:ph idx="1"/>
          </p:nvPr>
        </p:nvSpPr>
        <p:spPr>
          <a:xfrm>
            <a:off x="2589212" y="1596788"/>
            <a:ext cx="8915400" cy="4953302"/>
          </a:xfrm>
        </p:spPr>
        <p:txBody>
          <a:bodyPr>
            <a:normAutofit lnSpcReduction="10000"/>
          </a:bodyPr>
          <a:lstStyle/>
          <a:p>
            <a:pPr lvl="0" algn="just"/>
            <a:r>
              <a:rPr lang="vi-VN"/>
              <a:t>Nhúng đồ thị (Graph embedding) là quá trình biểu diễn các nút đồ thị dưới dạng các vectơ mã hóa thông tin chính của đồ thị, chẳng hạn như các chi tiết ngữ nghĩa và cấu trúc, cho phép các thuật toán và mô hình học máy vận hành trên chúng. </a:t>
            </a:r>
            <a:endParaRPr lang="en-US"/>
          </a:p>
          <a:p>
            <a:pPr lvl="0" algn="just"/>
            <a:r>
              <a:rPr lang="vi-VN"/>
              <a:t>Nói cách khác, về cơ bản, chúng là các biểu diễn đồ thị nhỏ gọn, ít chiều, lưu trữ dữ liệu quan hệ và cấu trúc trong một không gian vectơ. Khác với các biểu diễn đồ thị thông thường, nhúng đồ thị cô đọng các cấu trúc đồ thị phức tạp thành các vectơ dày đặc trong khi vẫn duy trì các đặc điểm quan trọng của đồ thị, giúp tiết kiệm thời gian và chi phí xử lý.</a:t>
            </a:r>
            <a:endParaRPr lang="en-US"/>
          </a:p>
        </p:txBody>
      </p:sp>
      <p:sp>
        <p:nvSpPr>
          <p:cNvPr id="4" name="Slide Number Placeholder 3">
            <a:extLst>
              <a:ext uri="{FF2B5EF4-FFF2-40B4-BE49-F238E27FC236}">
                <a16:creationId xmlns:a16="http://schemas.microsoft.com/office/drawing/2014/main" id="{42855EC8-0144-8342-53AC-328BFE28E186}"/>
              </a:ext>
            </a:extLst>
          </p:cNvPr>
          <p:cNvSpPr>
            <a:spLocks noGrp="1"/>
          </p:cNvSpPr>
          <p:nvPr>
            <p:ph type="sldNum" sz="quarter" idx="12"/>
          </p:nvPr>
        </p:nvSpPr>
        <p:spPr/>
        <p:txBody>
          <a:bodyPr/>
          <a:lstStyle/>
          <a:p>
            <a:fld id="{7AE1F953-3F29-461F-B4D9-37A6CE1B51E9}" type="slidenum">
              <a:rPr lang="en-US" smtClean="0"/>
              <a:t>19</a:t>
            </a:fld>
            <a:endParaRPr lang="en-US"/>
          </a:p>
        </p:txBody>
      </p:sp>
    </p:spTree>
    <p:extLst>
      <p:ext uri="{BB962C8B-B14F-4D97-AF65-F5344CB8AC3E}">
        <p14:creationId xmlns:p14="http://schemas.microsoft.com/office/powerpoint/2010/main" val="1808758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10B18-CF5A-EE0E-8171-8D450AB36389}"/>
              </a:ext>
            </a:extLst>
          </p:cNvPr>
          <p:cNvSpPr>
            <a:spLocks noGrp="1"/>
          </p:cNvSpPr>
          <p:nvPr>
            <p:ph type="title"/>
          </p:nvPr>
        </p:nvSpPr>
        <p:spPr/>
        <p:txBody>
          <a:bodyPr>
            <a:normAutofit/>
          </a:bodyPr>
          <a:lstStyle/>
          <a:p>
            <a:r>
              <a:rPr lang="vi-VN"/>
              <a:t>Knowledge Graph Embedding</a:t>
            </a:r>
            <a:endParaRPr lang="en-US" dirty="0"/>
          </a:p>
        </p:txBody>
      </p:sp>
      <p:sp>
        <p:nvSpPr>
          <p:cNvPr id="3" name="Content Placeholder 2">
            <a:extLst>
              <a:ext uri="{FF2B5EF4-FFF2-40B4-BE49-F238E27FC236}">
                <a16:creationId xmlns:a16="http://schemas.microsoft.com/office/drawing/2014/main" id="{986A7B27-61F4-CADE-5535-CD9FCF42A37A}"/>
              </a:ext>
            </a:extLst>
          </p:cNvPr>
          <p:cNvSpPr>
            <a:spLocks noGrp="1"/>
          </p:cNvSpPr>
          <p:nvPr>
            <p:ph idx="1"/>
          </p:nvPr>
        </p:nvSpPr>
        <p:spPr>
          <a:xfrm>
            <a:off x="2589212" y="1596788"/>
            <a:ext cx="8915400" cy="4915979"/>
          </a:xfrm>
        </p:spPr>
        <p:txBody>
          <a:bodyPr>
            <a:normAutofit lnSpcReduction="10000"/>
          </a:bodyPr>
          <a:lstStyle/>
          <a:p>
            <a:pPr lvl="0" algn="just"/>
            <a:r>
              <a:rPr lang="en-US"/>
              <a:t>Lợi ích của nhúng đồ thị</a:t>
            </a:r>
          </a:p>
          <a:p>
            <a:pPr lvl="1" algn="just"/>
            <a:r>
              <a:rPr lang="vi-VN"/>
              <a:t>Nhúng đồ thị cho phép các nhà nghiên cứu và nhà khoa học dữ liệu khám phá các mẫu ẩn trong các mạng dữ liệu lớn. Điều này giúp tăng cường đáng kể độ chính xác và hiệu quả của các thuật toán học máy.</a:t>
            </a:r>
            <a:endParaRPr lang="en-US"/>
          </a:p>
          <a:p>
            <a:pPr lvl="1" algn="just"/>
            <a:r>
              <a:rPr lang="vi-VN"/>
              <a:t>Bằng cách xác định các mô hình ẩn, các nhà nghiên cứu có thể đưa ra quyết định sáng suốt và đưa ra giải pháp tốt hơn cho các vấn đề phức tạp.</a:t>
            </a:r>
            <a:endParaRPr lang="en-US"/>
          </a:p>
          <a:p>
            <a:pPr lvl="1" algn="just"/>
            <a:r>
              <a:rPr lang="vi-VN"/>
              <a:t>Nhúng đồ thị (Graph embeding) chắt lọc dữ liệu có cấu trúc đồ thị phức tạp và biểu diễn chúng dưới dạng các số liệu đơn giản, giúp việc tính toán trở nên dễ dàng và nhanh chóng. Lợi ích này cho phép ngay cả những thuật toán phức tạp nhất cũng có thể được điều chỉnh để phù hợp với mọi loại tập dữ liệu.</a:t>
            </a:r>
            <a:endParaRPr lang="en-US"/>
          </a:p>
        </p:txBody>
      </p:sp>
      <p:sp>
        <p:nvSpPr>
          <p:cNvPr id="4" name="Slide Number Placeholder 3">
            <a:extLst>
              <a:ext uri="{FF2B5EF4-FFF2-40B4-BE49-F238E27FC236}">
                <a16:creationId xmlns:a16="http://schemas.microsoft.com/office/drawing/2014/main" id="{9DAE909E-E6CC-ACEF-398A-5E7BCCBA89DA}"/>
              </a:ext>
            </a:extLst>
          </p:cNvPr>
          <p:cNvSpPr>
            <a:spLocks noGrp="1"/>
          </p:cNvSpPr>
          <p:nvPr>
            <p:ph type="sldNum" sz="quarter" idx="12"/>
          </p:nvPr>
        </p:nvSpPr>
        <p:spPr/>
        <p:txBody>
          <a:bodyPr/>
          <a:lstStyle/>
          <a:p>
            <a:fld id="{7AE1F953-3F29-461F-B4D9-37A6CE1B51E9}" type="slidenum">
              <a:rPr lang="en-US" smtClean="0"/>
              <a:t>20</a:t>
            </a:fld>
            <a:endParaRPr lang="en-US"/>
          </a:p>
        </p:txBody>
      </p:sp>
    </p:spTree>
    <p:extLst>
      <p:ext uri="{BB962C8B-B14F-4D97-AF65-F5344CB8AC3E}">
        <p14:creationId xmlns:p14="http://schemas.microsoft.com/office/powerpoint/2010/main" val="1081146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10B18-CF5A-EE0E-8171-8D450AB36389}"/>
              </a:ext>
            </a:extLst>
          </p:cNvPr>
          <p:cNvSpPr>
            <a:spLocks noGrp="1"/>
          </p:cNvSpPr>
          <p:nvPr>
            <p:ph type="title"/>
          </p:nvPr>
        </p:nvSpPr>
        <p:spPr/>
        <p:txBody>
          <a:bodyPr>
            <a:normAutofit/>
          </a:bodyPr>
          <a:lstStyle/>
          <a:p>
            <a:r>
              <a:rPr lang="vi-VN"/>
              <a:t>Knowledge Graph Embedding</a:t>
            </a:r>
            <a:endParaRPr lang="en-US" dirty="0"/>
          </a:p>
        </p:txBody>
      </p:sp>
      <p:sp>
        <p:nvSpPr>
          <p:cNvPr id="3" name="Content Placeholder 2">
            <a:extLst>
              <a:ext uri="{FF2B5EF4-FFF2-40B4-BE49-F238E27FC236}">
                <a16:creationId xmlns:a16="http://schemas.microsoft.com/office/drawing/2014/main" id="{986A7B27-61F4-CADE-5535-CD9FCF42A37A}"/>
              </a:ext>
            </a:extLst>
          </p:cNvPr>
          <p:cNvSpPr>
            <a:spLocks noGrp="1"/>
          </p:cNvSpPr>
          <p:nvPr>
            <p:ph idx="1"/>
          </p:nvPr>
        </p:nvSpPr>
        <p:spPr/>
        <p:txBody>
          <a:bodyPr/>
          <a:lstStyle/>
          <a:p>
            <a:pPr lvl="0" algn="just"/>
            <a:r>
              <a:rPr lang="en-US"/>
              <a:t>Kỹ thuật tạo nhúng đồ thị</a:t>
            </a:r>
          </a:p>
          <a:p>
            <a:pPr lvl="1" algn="just"/>
            <a:r>
              <a:rPr lang="en-US"/>
              <a:t>DeepWalk</a:t>
            </a:r>
          </a:p>
          <a:p>
            <a:pPr lvl="1" algn="just"/>
            <a:r>
              <a:rPr lang="en-US"/>
              <a:t>Node2Vec</a:t>
            </a:r>
          </a:p>
          <a:p>
            <a:pPr lvl="1" algn="just"/>
            <a:r>
              <a:rPr lang="en-US"/>
              <a:t>GraphSAGE</a:t>
            </a:r>
          </a:p>
        </p:txBody>
      </p:sp>
      <p:sp>
        <p:nvSpPr>
          <p:cNvPr id="4" name="Slide Number Placeholder 3">
            <a:extLst>
              <a:ext uri="{FF2B5EF4-FFF2-40B4-BE49-F238E27FC236}">
                <a16:creationId xmlns:a16="http://schemas.microsoft.com/office/drawing/2014/main" id="{55C9920B-F71E-F6C3-6BBD-E3741AB417E0}"/>
              </a:ext>
            </a:extLst>
          </p:cNvPr>
          <p:cNvSpPr>
            <a:spLocks noGrp="1"/>
          </p:cNvSpPr>
          <p:nvPr>
            <p:ph type="sldNum" sz="quarter" idx="12"/>
          </p:nvPr>
        </p:nvSpPr>
        <p:spPr/>
        <p:txBody>
          <a:bodyPr/>
          <a:lstStyle/>
          <a:p>
            <a:fld id="{7AE1F953-3F29-461F-B4D9-37A6CE1B51E9}" type="slidenum">
              <a:rPr lang="en-US" smtClean="0"/>
              <a:t>21</a:t>
            </a:fld>
            <a:endParaRPr lang="en-US"/>
          </a:p>
        </p:txBody>
      </p:sp>
    </p:spTree>
    <p:extLst>
      <p:ext uri="{BB962C8B-B14F-4D97-AF65-F5344CB8AC3E}">
        <p14:creationId xmlns:p14="http://schemas.microsoft.com/office/powerpoint/2010/main" val="37576614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05E279-8260-005E-CE2B-FB248A08407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ADE2F4A-6558-4E85-CAE8-9755156E48E2}"/>
              </a:ext>
            </a:extLst>
          </p:cNvPr>
          <p:cNvSpPr>
            <a:spLocks noGrp="1"/>
          </p:cNvSpPr>
          <p:nvPr>
            <p:ph type="title"/>
          </p:nvPr>
        </p:nvSpPr>
        <p:spPr/>
        <p:txBody>
          <a:bodyPr>
            <a:normAutofit/>
          </a:bodyPr>
          <a:lstStyle/>
          <a:p>
            <a:r>
              <a:rPr lang="vi-VN"/>
              <a:t>Knowledge Graph Embedding</a:t>
            </a:r>
            <a:endParaRPr lang="en-US" dirty="0"/>
          </a:p>
        </p:txBody>
      </p:sp>
      <p:sp>
        <p:nvSpPr>
          <p:cNvPr id="3" name="Content Placeholder 2">
            <a:extLst>
              <a:ext uri="{FF2B5EF4-FFF2-40B4-BE49-F238E27FC236}">
                <a16:creationId xmlns:a16="http://schemas.microsoft.com/office/drawing/2014/main" id="{813727BE-8285-F729-13F3-B7462544D017}"/>
              </a:ext>
            </a:extLst>
          </p:cNvPr>
          <p:cNvSpPr>
            <a:spLocks noGrp="1"/>
          </p:cNvSpPr>
          <p:nvPr>
            <p:ph idx="1"/>
          </p:nvPr>
        </p:nvSpPr>
        <p:spPr/>
        <p:txBody>
          <a:bodyPr/>
          <a:lstStyle/>
          <a:p>
            <a:pPr lvl="0" algn="just"/>
            <a:r>
              <a:rPr lang="en-US"/>
              <a:t>Thuật toán nhúng đồ thị</a:t>
            </a:r>
          </a:p>
          <a:p>
            <a:pPr lvl="1" algn="just"/>
            <a:r>
              <a:rPr lang="en-US"/>
              <a:t>Mạng tích chập đồ thị (GCN)</a:t>
            </a:r>
          </a:p>
          <a:p>
            <a:pPr lvl="1" algn="just"/>
            <a:r>
              <a:rPr lang="en-US"/>
              <a:t>Mạng chú ý đồ thị (GAT)</a:t>
            </a:r>
          </a:p>
          <a:p>
            <a:pPr lvl="1" algn="just"/>
            <a:r>
              <a:rPr lang="vi-VN"/>
              <a:t>Mạng nơ-ron đồ thị (GNN)</a:t>
            </a:r>
            <a:endParaRPr lang="en-US"/>
          </a:p>
        </p:txBody>
      </p:sp>
      <p:sp>
        <p:nvSpPr>
          <p:cNvPr id="4" name="Slide Number Placeholder 3">
            <a:extLst>
              <a:ext uri="{FF2B5EF4-FFF2-40B4-BE49-F238E27FC236}">
                <a16:creationId xmlns:a16="http://schemas.microsoft.com/office/drawing/2014/main" id="{D0A725CF-4302-C707-D4DB-F41EC4D9FB75}"/>
              </a:ext>
            </a:extLst>
          </p:cNvPr>
          <p:cNvSpPr>
            <a:spLocks noGrp="1"/>
          </p:cNvSpPr>
          <p:nvPr>
            <p:ph type="sldNum" sz="quarter" idx="12"/>
          </p:nvPr>
        </p:nvSpPr>
        <p:spPr/>
        <p:txBody>
          <a:bodyPr/>
          <a:lstStyle/>
          <a:p>
            <a:fld id="{7AE1F953-3F29-461F-B4D9-37A6CE1B51E9}" type="slidenum">
              <a:rPr lang="en-US" smtClean="0"/>
              <a:t>22</a:t>
            </a:fld>
            <a:endParaRPr lang="en-US"/>
          </a:p>
        </p:txBody>
      </p:sp>
    </p:spTree>
    <p:extLst>
      <p:ext uri="{BB962C8B-B14F-4D97-AF65-F5344CB8AC3E}">
        <p14:creationId xmlns:p14="http://schemas.microsoft.com/office/powerpoint/2010/main" val="30897344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0BE789-B2CD-FBF8-3C3E-FF9A23953CA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EF4F70-DF3E-9678-8798-BDDBE0C4D350}"/>
              </a:ext>
            </a:extLst>
          </p:cNvPr>
          <p:cNvSpPr>
            <a:spLocks noGrp="1"/>
          </p:cNvSpPr>
          <p:nvPr>
            <p:ph type="title"/>
          </p:nvPr>
        </p:nvSpPr>
        <p:spPr/>
        <p:txBody>
          <a:bodyPr>
            <a:normAutofit/>
          </a:bodyPr>
          <a:lstStyle/>
          <a:p>
            <a:r>
              <a:rPr lang="vi-VN"/>
              <a:t>Kết luận</a:t>
            </a:r>
            <a:endParaRPr lang="en-US" dirty="0"/>
          </a:p>
        </p:txBody>
      </p:sp>
      <p:sp>
        <p:nvSpPr>
          <p:cNvPr id="3" name="Content Placeholder 2">
            <a:extLst>
              <a:ext uri="{FF2B5EF4-FFF2-40B4-BE49-F238E27FC236}">
                <a16:creationId xmlns:a16="http://schemas.microsoft.com/office/drawing/2014/main" id="{20BEB6E6-47C0-D7C1-26F5-240FDB75183C}"/>
              </a:ext>
            </a:extLst>
          </p:cNvPr>
          <p:cNvSpPr>
            <a:spLocks noGrp="1"/>
          </p:cNvSpPr>
          <p:nvPr>
            <p:ph idx="1"/>
          </p:nvPr>
        </p:nvSpPr>
        <p:spPr>
          <a:xfrm>
            <a:off x="2589212" y="1596787"/>
            <a:ext cx="8915400" cy="5009285"/>
          </a:xfrm>
        </p:spPr>
        <p:txBody>
          <a:bodyPr>
            <a:normAutofit fontScale="92500" lnSpcReduction="10000"/>
          </a:bodyPr>
          <a:lstStyle/>
          <a:p>
            <a:pPr lvl="0" algn="just"/>
            <a:r>
              <a:rPr lang="vi-VN"/>
              <a:t>Trong khoa học Trí tuệ nhân tạo, biểu diễn tri thức và phương pháp suy diễn đóng một vai trò quan trọng, quyết định trong quá trình xây dựng và cài đặt hệ thống thông minh.</a:t>
            </a:r>
            <a:endParaRPr lang="en-US"/>
          </a:p>
          <a:p>
            <a:pPr lvl="0" algn="just"/>
            <a:r>
              <a:rPr lang="vi-VN"/>
              <a:t>Biểu diễn tri thức chính là nghiên cứu các phương pháp mô hình tri thức thực tế lên hệ thống máy tính để xác lập cách tổ chức lưu trữ tri thức trên máy tính, thông qua đó hệ thống có thể thực hiện một số tác vụ nhất định của con người, đặc biệt là hoạt động suy luận.</a:t>
            </a:r>
            <a:endParaRPr lang="en-US"/>
          </a:p>
          <a:p>
            <a:pPr lvl="0" algn="just"/>
            <a:r>
              <a:rPr lang="vi-VN"/>
              <a:t>Nghiên cứu biểu diễn tri thức đóng góp cho sự phát triển của khoa học máy tính đồng thời ảnh hưởng đến sự phát triển trong các ứng dụng thực tế trong các lĩnh vực từ trí tuệ nhân tạo đến công nghệ phần mềm. </a:t>
            </a:r>
            <a:endParaRPr lang="en-US"/>
          </a:p>
        </p:txBody>
      </p:sp>
      <p:sp>
        <p:nvSpPr>
          <p:cNvPr id="4" name="Slide Number Placeholder 3">
            <a:extLst>
              <a:ext uri="{FF2B5EF4-FFF2-40B4-BE49-F238E27FC236}">
                <a16:creationId xmlns:a16="http://schemas.microsoft.com/office/drawing/2014/main" id="{B85372BF-D65E-F1A0-A537-B7D1B3936268}"/>
              </a:ext>
            </a:extLst>
          </p:cNvPr>
          <p:cNvSpPr>
            <a:spLocks noGrp="1"/>
          </p:cNvSpPr>
          <p:nvPr>
            <p:ph type="sldNum" sz="quarter" idx="12"/>
          </p:nvPr>
        </p:nvSpPr>
        <p:spPr/>
        <p:txBody>
          <a:bodyPr/>
          <a:lstStyle/>
          <a:p>
            <a:fld id="{7AE1F953-3F29-461F-B4D9-37A6CE1B51E9}" type="slidenum">
              <a:rPr lang="en-US" smtClean="0"/>
              <a:t>23</a:t>
            </a:fld>
            <a:endParaRPr lang="en-US"/>
          </a:p>
        </p:txBody>
      </p:sp>
    </p:spTree>
    <p:extLst>
      <p:ext uri="{BB962C8B-B14F-4D97-AF65-F5344CB8AC3E}">
        <p14:creationId xmlns:p14="http://schemas.microsoft.com/office/powerpoint/2010/main" val="16382713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FCDEC1-F444-F361-75EC-F16B9E8C99C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8BAED3F-11D7-ECEB-B5C2-FD8573DD2034}"/>
              </a:ext>
            </a:extLst>
          </p:cNvPr>
          <p:cNvSpPr>
            <a:spLocks noGrp="1"/>
          </p:cNvSpPr>
          <p:nvPr>
            <p:ph type="title"/>
          </p:nvPr>
        </p:nvSpPr>
        <p:spPr/>
        <p:txBody>
          <a:bodyPr>
            <a:normAutofit/>
          </a:bodyPr>
          <a:lstStyle/>
          <a:p>
            <a:r>
              <a:rPr lang="vi-VN"/>
              <a:t>Kết luận</a:t>
            </a:r>
            <a:endParaRPr lang="en-US" dirty="0"/>
          </a:p>
        </p:txBody>
      </p:sp>
      <p:sp>
        <p:nvSpPr>
          <p:cNvPr id="3" name="Content Placeholder 2">
            <a:extLst>
              <a:ext uri="{FF2B5EF4-FFF2-40B4-BE49-F238E27FC236}">
                <a16:creationId xmlns:a16="http://schemas.microsoft.com/office/drawing/2014/main" id="{D5051A27-C808-6A65-3BB8-CE1BAD636FD3}"/>
              </a:ext>
            </a:extLst>
          </p:cNvPr>
          <p:cNvSpPr>
            <a:spLocks noGrp="1"/>
          </p:cNvSpPr>
          <p:nvPr>
            <p:ph idx="1"/>
          </p:nvPr>
        </p:nvSpPr>
        <p:spPr>
          <a:xfrm>
            <a:off x="2589212" y="1596787"/>
            <a:ext cx="8915400" cy="5009285"/>
          </a:xfrm>
        </p:spPr>
        <p:txBody>
          <a:bodyPr>
            <a:normAutofit/>
          </a:bodyPr>
          <a:lstStyle/>
          <a:p>
            <a:pPr lvl="0" algn="just"/>
            <a:r>
              <a:rPr lang="vi-VN"/>
              <a:t>Phương pháp biểu diễn tri thức cùng với kĩ thuật suy diễn tương ứng là những thành phần cơ bản của hệ thống thông minh.</a:t>
            </a:r>
            <a:endParaRPr lang="en-US"/>
          </a:p>
          <a:p>
            <a:pPr lvl="0" algn="just"/>
            <a:r>
              <a:rPr lang="vi-VN"/>
              <a:t> Vì vậy, bên cạnh việc biểu diễn các tri thức chắc chắn, các phương pháp biểu diễn tri thức không chắc chắn cũng được nghiên cứu</a:t>
            </a:r>
            <a:endParaRPr lang="en-US"/>
          </a:p>
        </p:txBody>
      </p:sp>
      <p:sp>
        <p:nvSpPr>
          <p:cNvPr id="4" name="Slide Number Placeholder 3">
            <a:extLst>
              <a:ext uri="{FF2B5EF4-FFF2-40B4-BE49-F238E27FC236}">
                <a16:creationId xmlns:a16="http://schemas.microsoft.com/office/drawing/2014/main" id="{3CE836DB-EA59-9197-E430-F2BFA90B3676}"/>
              </a:ext>
            </a:extLst>
          </p:cNvPr>
          <p:cNvSpPr>
            <a:spLocks noGrp="1"/>
          </p:cNvSpPr>
          <p:nvPr>
            <p:ph type="sldNum" sz="quarter" idx="12"/>
          </p:nvPr>
        </p:nvSpPr>
        <p:spPr/>
        <p:txBody>
          <a:bodyPr/>
          <a:lstStyle/>
          <a:p>
            <a:fld id="{7AE1F953-3F29-461F-B4D9-37A6CE1B51E9}" type="slidenum">
              <a:rPr lang="en-US" smtClean="0"/>
              <a:t>24</a:t>
            </a:fld>
            <a:endParaRPr lang="en-US"/>
          </a:p>
        </p:txBody>
      </p:sp>
    </p:spTree>
    <p:extLst>
      <p:ext uri="{BB962C8B-B14F-4D97-AF65-F5344CB8AC3E}">
        <p14:creationId xmlns:p14="http://schemas.microsoft.com/office/powerpoint/2010/main" val="17360890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8E3C37-9248-3880-A7ED-CFE537D8953A}"/>
              </a:ext>
            </a:extLst>
          </p:cNvPr>
          <p:cNvSpPr>
            <a:spLocks noGrp="1"/>
          </p:cNvSpPr>
          <p:nvPr>
            <p:ph type="title"/>
          </p:nvPr>
        </p:nvSpPr>
        <p:spPr>
          <a:xfrm>
            <a:off x="2592925" y="624110"/>
            <a:ext cx="8911687" cy="1540592"/>
          </a:xfrm>
        </p:spPr>
        <p:txBody>
          <a:bodyPr>
            <a:normAutofit/>
          </a:bodyPr>
          <a:lstStyle/>
          <a:p>
            <a:pPr algn="just"/>
            <a:r>
              <a:rPr lang="en-US" sz="2800"/>
              <a:t>1. </a:t>
            </a:r>
            <a:r>
              <a:rPr lang="vi-VN" sz="2800"/>
              <a:t>Biểu diễn tri thức dựa trên học máy khác gì so với các phương pháp biểu diễn tri thức truyền thống (luật, logic, ontology)?</a:t>
            </a:r>
            <a:endParaRPr lang="en-US" sz="2800"/>
          </a:p>
        </p:txBody>
      </p:sp>
      <p:sp>
        <p:nvSpPr>
          <p:cNvPr id="3" name="Content Placeholder 2">
            <a:extLst>
              <a:ext uri="{FF2B5EF4-FFF2-40B4-BE49-F238E27FC236}">
                <a16:creationId xmlns:a16="http://schemas.microsoft.com/office/drawing/2014/main" id="{9DD3A0E4-E4DB-67ED-44E5-39F91F0BC813}"/>
              </a:ext>
            </a:extLst>
          </p:cNvPr>
          <p:cNvSpPr>
            <a:spLocks noGrp="1"/>
          </p:cNvSpPr>
          <p:nvPr>
            <p:ph idx="1"/>
          </p:nvPr>
        </p:nvSpPr>
        <p:spPr>
          <a:xfrm>
            <a:off x="2589212" y="2164702"/>
            <a:ext cx="8915400" cy="3746520"/>
          </a:xfrm>
        </p:spPr>
        <p:txBody>
          <a:bodyPr/>
          <a:lstStyle/>
          <a:p>
            <a:pPr algn="just"/>
            <a:r>
              <a:rPr lang="vi-VN"/>
              <a:t>Các phương pháp biểu diễn tri thức truyền thống dựa trên luật và logic do con người xây dựng, có tính minh bạch nhưng khó mở rộng và khó xử lý dữ liệu lớn, phức tạp.Ngược lại, biểu diễn tri thức dựa trên học máy tự động học tri thức từ dữ liệu (dưới dạng vector, embedding, mô hình xác suất), có khả năng xử lý dữ liệu lớn, không chắc chắn và thích nghi tốt với môi trường thực tế, nhưng thường kém minh bạch và khó giải thích hơn.</a:t>
            </a:r>
            <a:endParaRPr lang="en-US"/>
          </a:p>
        </p:txBody>
      </p:sp>
      <p:sp>
        <p:nvSpPr>
          <p:cNvPr id="4" name="Slide Number Placeholder 3">
            <a:extLst>
              <a:ext uri="{FF2B5EF4-FFF2-40B4-BE49-F238E27FC236}">
                <a16:creationId xmlns:a16="http://schemas.microsoft.com/office/drawing/2014/main" id="{F0465C75-B4FC-018E-05EE-98DAF30190D2}"/>
              </a:ext>
            </a:extLst>
          </p:cNvPr>
          <p:cNvSpPr>
            <a:spLocks noGrp="1"/>
          </p:cNvSpPr>
          <p:nvPr>
            <p:ph type="sldNum" sz="quarter" idx="12"/>
          </p:nvPr>
        </p:nvSpPr>
        <p:spPr/>
        <p:txBody>
          <a:bodyPr/>
          <a:lstStyle/>
          <a:p>
            <a:fld id="{7AE1F953-3F29-461F-B4D9-37A6CE1B51E9}" type="slidenum">
              <a:rPr lang="en-US" smtClean="0"/>
              <a:t>25</a:t>
            </a:fld>
            <a:endParaRPr lang="en-US"/>
          </a:p>
        </p:txBody>
      </p:sp>
    </p:spTree>
    <p:extLst>
      <p:ext uri="{BB962C8B-B14F-4D97-AF65-F5344CB8AC3E}">
        <p14:creationId xmlns:p14="http://schemas.microsoft.com/office/powerpoint/2010/main" val="248163228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11.0&quot;&gt;&lt;object type=&quot;1&quot; unique_id=&quot;10001&quot;&gt;&lt;object type=&quot;2&quot; unique_id=&quot;10002&quot;&gt;&lt;object type=&quot;3&quot; unique_id=&quot;10003&quot;&gt;&lt;property id=&quot;20148&quot; value=&quot;5&quot;/&gt;&lt;property id=&quot;20300&quot; value=&quot;Slide 1 - &amp;quot;BÁO CÁO SEMINAR TÌM HIỂU MỘT SỐ PHƯƠNG PHÁP BIỂU DIỄN TRI THỨC HIỆN ĐẠI DỰA TRÊN HỌC MÁY&amp;quot;&quot;/&gt;&lt;property id=&quot;20307&quot; value=&quot;256&quot;/&gt;&lt;/object&gt;&lt;object type=&quot;3&quot; unique_id=&quot;10004&quot;&gt;&lt;property id=&quot;20148&quot; value=&quot;5&quot;/&gt;&lt;property id=&quot;20300&quot; value=&quot;Slide 2 - &amp;quot;Mở đầu&amp;quot;&quot;/&gt;&lt;property id=&quot;20307&quot; value=&quot;257&quot;/&gt;&lt;/object&gt;&lt;object type=&quot;3&quot; unique_id=&quot;10005&quot;&gt;&lt;property id=&quot;20148&quot; value=&quot;5&quot;/&gt;&lt;property id=&quot;20300&quot; value=&quot;Slide 3 - &amp;quot;Các phương pháp chính&amp;quot;&quot;/&gt;&lt;property id=&quot;20307&quot; value=&quot;259&quot;/&gt;&lt;/object&gt;&lt;object type=&quot;3&quot; unique_id=&quot;10006&quot;&gt;&lt;property id=&quot;20148&quot; value=&quot;5&quot;/&gt;&lt;property id=&quot;20300&quot; value=&quot;Slide 4 - &amp;quot;Các phương pháp chính&amp;quot;&quot;/&gt;&lt;property id=&quot;20307&quot; value=&quot;270&quot;/&gt;&lt;/object&gt;&lt;object type=&quot;3&quot; unique_id=&quot;10007&quot;&gt;&lt;property id=&quot;20148&quot; value=&quot;5&quot;/&gt;&lt;property id=&quot;20300&quot; value=&quot;Slide 5 - &amp;quot;Vector Embedding (Biểu diễn nhúng)&amp;quot;&quot;/&gt;&lt;property id=&quot;20307&quot; value=&quot;258&quot;/&gt;&lt;/object&gt;&lt;object type=&quot;3&quot; unique_id=&quot;10008&quot;&gt;&lt;property id=&quot;20148&quot; value=&quot;5&quot;/&gt;&lt;property id=&quot;20300&quot; value=&quot;Slide 6 - &amp;quot;Word Embedding&amp;quot;&quot;/&gt;&lt;property id=&quot;20307&quot; value=&quot;272&quot;/&gt;&lt;/object&gt;&lt;object type=&quot;3&quot; unique_id=&quot;10010&quot;&gt;&lt;property id=&quot;20148&quot; value=&quot;5&quot;/&gt;&lt;property id=&quot;20300&quot; value=&quot;Slide 7 - &amp;quot;Word Embedding&amp;quot;&quot;/&gt;&lt;property id=&quot;20307&quot; value=&quot;261&quot;/&gt;&lt;/object&gt;&lt;object type=&quot;3&quot; unique_id=&quot;10011&quot;&gt;&lt;property id=&quot;20148&quot; value=&quot;5&quot;/&gt;&lt;property id=&quot;20300&quot; value=&quot;Slide 8 - &amp;quot;Word Embedding&amp;quot;&quot;/&gt;&lt;property id=&quot;20307&quot; value=&quot;269&quot;/&gt;&lt;/object&gt;&lt;object type=&quot;3&quot; unique_id=&quot;10012&quot;&gt;&lt;property id=&quot;20148&quot; value=&quot;5&quot;/&gt;&lt;property id=&quot;20300&quot; value=&quot;Slide 9 - &amp;quot;Khái niệm chung về kiến trúc mô hình sinh&amp;quot;&quot;/&gt;&lt;property id=&quot;20307&quot; value=&quot;262&quot;/&gt;&lt;/object&gt;&lt;object type=&quot;3&quot; unique_id=&quot;10013&quot;&gt;&lt;property id=&quot;20148&quot; value=&quot;5&quot;/&gt;&lt;property id=&quot;20300&quot; value=&quot;Slide 10 - &amp;quot;Phân loại kiến trúc&amp;quot;&quot;/&gt;&lt;property id=&quot;20307&quot; value=&quot;263&quot;/&gt;&lt;/object&gt;&lt;object type=&quot;3&quot; unique_id=&quot;10014&quot;&gt;&lt;property id=&quot;20148&quot; value=&quot;5&quot;/&gt;&lt;property id=&quot;20300&quot; value=&quot;Slide 11 - &amp;quot;Thành phần cơ bản&amp;quot;&quot;/&gt;&lt;property id=&quot;20307&quot; value=&quot;264&quot;/&gt;&lt;/object&gt;&lt;object type=&quot;3&quot; unique_id=&quot;10015&quot;&gt;&lt;property id=&quot;20148&quot; value=&quot;5&quot;/&gt;&lt;property id=&quot;20300&quot; value=&quot;Slide 12 - &amp;quot;So sánh một số kiến trúc phổ biến&amp;quot;&quot;/&gt;&lt;property id=&quot;20307&quot; value=&quot;265&quot;/&gt;&lt;/object&gt;&lt;object type=&quot;3&quot; unique_id=&quot;10016&quot;&gt;&lt;property id=&quot;20148&quot; value=&quot;5&quot;/&gt;&lt;property id=&quot;20300&quot; value=&quot;Slide 13 - &amp;quot;Một số kiến trúc mới đáng chú ý&amp;quot;&quot;/&gt;&lt;property id=&quot;20307&quot; value=&quot;266&quot;/&gt;&lt;/object&gt;&lt;object type=&quot;3&quot; unique_id=&quot;10018&quot;&gt;&lt;property id=&quot;20148&quot; value=&quot;5&quot;/&gt;&lt;property id=&quot;20300&quot; value=&quot;Slide 14 - &amp;quot;Ứng dụng trong đời sống&amp;quot;&quot;/&gt;&lt;property id=&quot;20307&quot; value=&quot;268&quot;/&gt;&lt;/object&gt;&lt;object type=&quot;3&quot; unique_id=&quot;10020&quot;&gt;&lt;property id=&quot;20148&quot; value=&quot;5&quot;/&gt;&lt;property id=&quot;20300&quot; value=&quot;Slide 15 - &amp;quot;Ứng dụng trong truyền thông và giải trí&amp;quot;&quot;/&gt;&lt;property id=&quot;20307&quot; value=&quot;273&quot;/&gt;&lt;/object&gt;&lt;object type=&quot;3&quot; unique_id=&quot;10523&quot;&gt;&lt;property id=&quot;20148&quot; value=&quot;5&quot;/&gt;&lt;property id=&quot;20300&quot; value=&quot;Slide 16 - &amp;quot;Ứng dụng trong thương mại và marketing&amp;quot;&quot;/&gt;&lt;property id=&quot;20307&quot; value=&quot;274&quot;/&gt;&lt;/object&gt;&lt;object type=&quot;3&quot; unique_id=&quot;10524&quot;&gt;&lt;property id=&quot;20148&quot; value=&quot;5&quot;/&gt;&lt;property id=&quot;20300&quot; value=&quot;Slide 17 - &amp;quot;Ứng dụng trong giáo dục&amp;quot;&quot;/&gt;&lt;property id=&quot;20307&quot; value=&quot;275&quot;/&gt;&lt;/object&gt;&lt;object type=&quot;3&quot; unique_id=&quot;10526&quot;&gt;&lt;property id=&quot;20148&quot; value=&quot;5&quot;/&gt;&lt;property id=&quot;20300&quot; value=&quot;Slide 18 - &amp;quot;Ứng dụng trong nghệ thuật và sáng tạo&amp;quot;&quot;/&gt;&lt;property id=&quot;20307&quot; value=&quot;277&quot;/&gt;&lt;/object&gt;&lt;object type=&quot;3&quot; unique_id=&quot;10527&quot;&gt;&lt;property id=&quot;20148&quot; value=&quot;5&quot;/&gt;&lt;property id=&quot;20300&quot; value=&quot;Slide 19 - &amp;quot;Ứng dụng trong công nghiệp và sản xuất&amp;quot;&quot;/&gt;&lt;property id=&quot;20307&quot; value=&quot;278&quot;/&gt;&lt;/object&gt;&lt;object type=&quot;3&quot; unique_id=&quot;10617&quot;&gt;&lt;property id=&quot;20148&quot; value=&quot;5&quot;/&gt;&lt;property id=&quot;20300&quot; value=&quot;Slide 20 - &amp;quot;Thách thức khi ứng dụng AI tạo sinh trong đời sống&amp;quot;&quot;/&gt;&lt;property id=&quot;20307&quot; value=&quot;279&quot;/&gt;&lt;/object&gt;&lt;object type=&quot;3&quot; unique_id=&quot;10618&quot;&gt;&lt;property id=&quot;20148&quot; value=&quot;5&quot;/&gt;&lt;property id=&quot;20300&quot; value=&quot;Slide 21 - &amp;quot;Xu hướng phát triển&amp;quot;&quot;/&gt;&lt;property id=&quot;20307&quot; value=&quot;280&quot;/&gt;&lt;/object&gt;&lt;/object&gt;&lt;object type=&quot;8&quot; unique_id=&quot;10040&quot;&gt;&lt;/object&gt;&lt;/object&gt;&lt;/database&gt;"/>
  <p:tag name="SECTOMILLISECCONVERTED" val="1"/>
</p:tagLst>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Wisp</Template>
  <TotalTime>1808</TotalTime>
  <Words>3041</Words>
  <Application>Microsoft Office PowerPoint</Application>
  <PresentationFormat>Widescreen</PresentationFormat>
  <Paragraphs>149</Paragraphs>
  <Slides>25</Slides>
  <Notes>18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25</vt:i4>
      </vt:variant>
    </vt:vector>
  </HeadingPairs>
  <TitlesOfParts>
    <vt:vector size="33" baseType="lpstr">
      <vt:lpstr>Aptos</vt:lpstr>
      <vt:lpstr>Arial</vt:lpstr>
      <vt:lpstr>Calibri</vt:lpstr>
      <vt:lpstr>Century Gothic</vt:lpstr>
      <vt:lpstr>Times New Roman</vt:lpstr>
      <vt:lpstr>Wingdings</vt:lpstr>
      <vt:lpstr>Wingdings 3</vt:lpstr>
      <vt:lpstr>Wisp</vt:lpstr>
      <vt:lpstr>BÁO CÁO SEMINAR TÌM HIỂU MỘT SỐ PHƯƠNG PHÁP BIỂU DIỄN TRI THỨC HIỆN ĐẠI DỰA TRÊN HỌC MÁY</vt:lpstr>
      <vt:lpstr>Mở đầu</vt:lpstr>
      <vt:lpstr>Các phương pháp chính</vt:lpstr>
      <vt:lpstr>Các phương pháp chính</vt:lpstr>
      <vt:lpstr>Vector Embedding (Biểu diễn nhúng)</vt:lpstr>
      <vt:lpstr>Word Embedding</vt:lpstr>
      <vt:lpstr>Word Embedding</vt:lpstr>
      <vt:lpstr>Word Embedding</vt:lpstr>
      <vt:lpstr>Word Embedding</vt:lpstr>
      <vt:lpstr>Word Embedding</vt:lpstr>
      <vt:lpstr>Word Embedding</vt:lpstr>
      <vt:lpstr>Count-based method</vt:lpstr>
      <vt:lpstr>Predictive Methods (Word2Vec)</vt:lpstr>
      <vt:lpstr>Predictive Methods (Word2Vec)</vt:lpstr>
      <vt:lpstr>Continuous Bag-of-Words (CBOW)</vt:lpstr>
      <vt:lpstr>Skip-gram</vt:lpstr>
      <vt:lpstr>Sentence/Document Embedding (Biểu diễn nhúng văn bản)</vt:lpstr>
      <vt:lpstr>Sentence/Document Embedding (Biểu diễn nhúng văn bản)</vt:lpstr>
      <vt:lpstr>Knowledge Graph Embedding</vt:lpstr>
      <vt:lpstr>Knowledge Graph Embedding</vt:lpstr>
      <vt:lpstr>Knowledge Graph Embedding</vt:lpstr>
      <vt:lpstr>Knowledge Graph Embedding</vt:lpstr>
      <vt:lpstr>Kết luận</vt:lpstr>
      <vt:lpstr>Kết luận</vt:lpstr>
      <vt:lpstr>1. Biểu diễn tri thức dựa trên học máy khác gì so với các phương pháp biểu diễn tri thức truyền thống (luật, logic, ontology)?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BÁO CÁO SEMINAR TÌM HIỂU VỀ ONTOLOGY VÀ ỨNG DỤNG</dc:title>
  <dc:creator>Dang Huu Nghi</dc:creator>
  <cp:lastModifiedBy>Bui Thi Van Anh</cp:lastModifiedBy>
  <cp:revision>78</cp:revision>
  <dcterms:created xsi:type="dcterms:W3CDTF">2024-12-11T04:54:02Z</dcterms:created>
  <dcterms:modified xsi:type="dcterms:W3CDTF">2025-12-31T02:40:22Z</dcterms:modified>
</cp:coreProperties>
</file>