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65" r:id="rId2"/>
  </p:sldMasterIdLst>
  <p:notesMasterIdLst>
    <p:notesMasterId r:id="rId23"/>
  </p:notesMasterIdLst>
  <p:sldIdLst>
    <p:sldId id="256" r:id="rId3"/>
    <p:sldId id="271" r:id="rId4"/>
    <p:sldId id="273" r:id="rId5"/>
    <p:sldId id="257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5" r:id="rId16"/>
    <p:sldId id="286" r:id="rId17"/>
    <p:sldId id="287" r:id="rId18"/>
    <p:sldId id="284" r:id="rId19"/>
    <p:sldId id="289" r:id="rId20"/>
    <p:sldId id="288" r:id="rId21"/>
    <p:sldId id="270" r:id="rId22"/>
  </p:sldIdLst>
  <p:sldSz cx="12192000" cy="6858000"/>
  <p:notesSz cx="6858000" cy="9144000"/>
  <p:embeddedFontLst>
    <p:embeddedFont>
      <p:font typeface="Catamaran Light" panose="020B0604020202020204" charset="0"/>
      <p:regular r:id="rId24"/>
      <p:bold r:id="rId25"/>
    </p:embeddedFont>
    <p:embeddedFont>
      <p:font typeface="Fira Sans Extra Condensed Medium" panose="020B0604020202020204" charset="0"/>
      <p:regular r:id="rId26"/>
      <p:bold r:id="rId27"/>
      <p:italic r:id="rId28"/>
      <p:boldItalic r:id="rId29"/>
    </p:embeddedFont>
    <p:embeddedFont>
      <p:font typeface="Livvic" pitchFamily="2" charset="0"/>
      <p:regular r:id="rId30"/>
      <p:bold r:id="rId31"/>
      <p:italic r:id="rId32"/>
      <p:boldItalic r:id="rId3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9" roundtripDataSignature="AMtx7mhIkJiE3nOnjd5VcxFjvvlkhNy7z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721" autoAdjust="0"/>
    <p:restoredTop sz="94660"/>
  </p:normalViewPr>
  <p:slideViewPr>
    <p:cSldViewPr snapToGrid="0">
      <p:cViewPr>
        <p:scale>
          <a:sx n="66" d="100"/>
          <a:sy n="66" d="100"/>
        </p:scale>
        <p:origin x="1116" y="-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3.fntdata"/><Relationship Id="rId21" Type="http://schemas.openxmlformats.org/officeDocument/2006/relationships/slide" Target="slides/slide19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49" Type="http://customschemas.google.com/relationships/presentationmetadata" Target="meta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8.fntdata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25227051959_0_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2" name="Google Shape;202;g25227051959_0_1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>
          <a:extLst>
            <a:ext uri="{FF2B5EF4-FFF2-40B4-BE49-F238E27FC236}">
              <a16:creationId xmlns:a16="http://schemas.microsoft.com/office/drawing/2014/main" id="{FE42C058-6C1F-C3DB-F676-231B2B02BF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:notes">
            <a:extLst>
              <a:ext uri="{FF2B5EF4-FFF2-40B4-BE49-F238E27FC236}">
                <a16:creationId xmlns:a16="http://schemas.microsoft.com/office/drawing/2014/main" id="{64FDA56C-3AD6-7EAA-CDF4-6EEAEBC63F8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5" name="Google Shape;215;p1:notes">
            <a:extLst>
              <a:ext uri="{FF2B5EF4-FFF2-40B4-BE49-F238E27FC236}">
                <a16:creationId xmlns:a16="http://schemas.microsoft.com/office/drawing/2014/main" id="{4789CA22-AC4D-E4BC-6C6C-35B02E75956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7977590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>
          <a:extLst>
            <a:ext uri="{FF2B5EF4-FFF2-40B4-BE49-F238E27FC236}">
              <a16:creationId xmlns:a16="http://schemas.microsoft.com/office/drawing/2014/main" id="{64757373-2978-1501-D783-CEBB83E7A7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:notes">
            <a:extLst>
              <a:ext uri="{FF2B5EF4-FFF2-40B4-BE49-F238E27FC236}">
                <a16:creationId xmlns:a16="http://schemas.microsoft.com/office/drawing/2014/main" id="{75C7674A-EBCF-480D-DC0E-342923E5F38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5" name="Google Shape;215;p1:notes">
            <a:extLst>
              <a:ext uri="{FF2B5EF4-FFF2-40B4-BE49-F238E27FC236}">
                <a16:creationId xmlns:a16="http://schemas.microsoft.com/office/drawing/2014/main" id="{F217F091-0774-253A-3978-BAC1AAC04AB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8895866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5" name="Google Shape;21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>
          <a:extLst>
            <a:ext uri="{FF2B5EF4-FFF2-40B4-BE49-F238E27FC236}">
              <a16:creationId xmlns:a16="http://schemas.microsoft.com/office/drawing/2014/main" id="{0D78195C-8F53-6C32-A28D-33B4AE0235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:notes">
            <a:extLst>
              <a:ext uri="{FF2B5EF4-FFF2-40B4-BE49-F238E27FC236}">
                <a16:creationId xmlns:a16="http://schemas.microsoft.com/office/drawing/2014/main" id="{BC1CFB6A-0BE1-57A2-7A5B-4EBDC008B9A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5" name="Google Shape;215;p1:notes">
            <a:extLst>
              <a:ext uri="{FF2B5EF4-FFF2-40B4-BE49-F238E27FC236}">
                <a16:creationId xmlns:a16="http://schemas.microsoft.com/office/drawing/2014/main" id="{E2397A01-3F18-F7B0-07F0-4DCA5805B21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994343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>
          <a:extLst>
            <a:ext uri="{FF2B5EF4-FFF2-40B4-BE49-F238E27FC236}">
              <a16:creationId xmlns:a16="http://schemas.microsoft.com/office/drawing/2014/main" id="{374D996D-9C32-4AE6-43C6-68136C431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:notes">
            <a:extLst>
              <a:ext uri="{FF2B5EF4-FFF2-40B4-BE49-F238E27FC236}">
                <a16:creationId xmlns:a16="http://schemas.microsoft.com/office/drawing/2014/main" id="{33B2E599-41FA-98C3-4E55-E53C05BCA64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5" name="Google Shape;215;p1:notes">
            <a:extLst>
              <a:ext uri="{FF2B5EF4-FFF2-40B4-BE49-F238E27FC236}">
                <a16:creationId xmlns:a16="http://schemas.microsoft.com/office/drawing/2014/main" id="{543BA30A-C6D7-B587-6030-9E83EE3F5CD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169957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>
          <a:extLst>
            <a:ext uri="{FF2B5EF4-FFF2-40B4-BE49-F238E27FC236}">
              <a16:creationId xmlns:a16="http://schemas.microsoft.com/office/drawing/2014/main" id="{301E1027-7EC9-960F-9D19-8E94437516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:notes">
            <a:extLst>
              <a:ext uri="{FF2B5EF4-FFF2-40B4-BE49-F238E27FC236}">
                <a16:creationId xmlns:a16="http://schemas.microsoft.com/office/drawing/2014/main" id="{7A62107C-E540-AB13-F5E8-FF9506D1A2E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5" name="Google Shape;215;p1:notes">
            <a:extLst>
              <a:ext uri="{FF2B5EF4-FFF2-40B4-BE49-F238E27FC236}">
                <a16:creationId xmlns:a16="http://schemas.microsoft.com/office/drawing/2014/main" id="{A4DC0895-EC98-7D26-2DA7-8642F7EFADC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9656832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>
          <a:extLst>
            <a:ext uri="{FF2B5EF4-FFF2-40B4-BE49-F238E27FC236}">
              <a16:creationId xmlns:a16="http://schemas.microsoft.com/office/drawing/2014/main" id="{F484FE25-DDB1-C973-CC98-626A83CB6B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:notes">
            <a:extLst>
              <a:ext uri="{FF2B5EF4-FFF2-40B4-BE49-F238E27FC236}">
                <a16:creationId xmlns:a16="http://schemas.microsoft.com/office/drawing/2014/main" id="{E299A64A-70CF-364F-AC8A-1F859D9CC81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5" name="Google Shape;215;p1:notes">
            <a:extLst>
              <a:ext uri="{FF2B5EF4-FFF2-40B4-BE49-F238E27FC236}">
                <a16:creationId xmlns:a16="http://schemas.microsoft.com/office/drawing/2014/main" id="{4F4B43C1-30EB-B5A7-DFB0-F829E87ABFA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97621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>
          <a:extLst>
            <a:ext uri="{FF2B5EF4-FFF2-40B4-BE49-F238E27FC236}">
              <a16:creationId xmlns:a16="http://schemas.microsoft.com/office/drawing/2014/main" id="{2F324893-5BB9-DE5C-68B4-E861341462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:notes">
            <a:extLst>
              <a:ext uri="{FF2B5EF4-FFF2-40B4-BE49-F238E27FC236}">
                <a16:creationId xmlns:a16="http://schemas.microsoft.com/office/drawing/2014/main" id="{A711C5B1-DDDA-AB5D-A1FC-C6847B0EA37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5" name="Google Shape;215;p1:notes">
            <a:extLst>
              <a:ext uri="{FF2B5EF4-FFF2-40B4-BE49-F238E27FC236}">
                <a16:creationId xmlns:a16="http://schemas.microsoft.com/office/drawing/2014/main" id="{7666FEB5-65CE-5B61-600A-6132EABBD96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19326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>
          <a:extLst>
            <a:ext uri="{FF2B5EF4-FFF2-40B4-BE49-F238E27FC236}">
              <a16:creationId xmlns:a16="http://schemas.microsoft.com/office/drawing/2014/main" id="{C9BAC339-7539-4EA4-8103-746458DD15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:notes">
            <a:extLst>
              <a:ext uri="{FF2B5EF4-FFF2-40B4-BE49-F238E27FC236}">
                <a16:creationId xmlns:a16="http://schemas.microsoft.com/office/drawing/2014/main" id="{7222E221-148C-5105-2A38-322BF983007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5" name="Google Shape;215;p1:notes">
            <a:extLst>
              <a:ext uri="{FF2B5EF4-FFF2-40B4-BE49-F238E27FC236}">
                <a16:creationId xmlns:a16="http://schemas.microsoft.com/office/drawing/2014/main" id="{0B3A127F-92E6-F65D-E500-DCC884F357B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702249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>
          <a:extLst>
            <a:ext uri="{FF2B5EF4-FFF2-40B4-BE49-F238E27FC236}">
              <a16:creationId xmlns:a16="http://schemas.microsoft.com/office/drawing/2014/main" id="{328E6DD6-3D44-2533-C4BE-18091317ED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:notes">
            <a:extLst>
              <a:ext uri="{FF2B5EF4-FFF2-40B4-BE49-F238E27FC236}">
                <a16:creationId xmlns:a16="http://schemas.microsoft.com/office/drawing/2014/main" id="{2434FAC3-6E26-99A9-817F-AF9FF20DC14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5" name="Google Shape;215;p1:notes">
            <a:extLst>
              <a:ext uri="{FF2B5EF4-FFF2-40B4-BE49-F238E27FC236}">
                <a16:creationId xmlns:a16="http://schemas.microsoft.com/office/drawing/2014/main" id="{512AFB62-0B9D-5561-4610-544FC59ED4E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900489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>
          <a:extLst>
            <a:ext uri="{FF2B5EF4-FFF2-40B4-BE49-F238E27FC236}">
              <a16:creationId xmlns:a16="http://schemas.microsoft.com/office/drawing/2014/main" id="{74DAF2DC-BC2A-CA50-19B7-AED1A56C3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:notes">
            <a:extLst>
              <a:ext uri="{FF2B5EF4-FFF2-40B4-BE49-F238E27FC236}">
                <a16:creationId xmlns:a16="http://schemas.microsoft.com/office/drawing/2014/main" id="{C25895F5-487C-98C5-6EC3-2E1A027B5D8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5" name="Google Shape;215;p1:notes">
            <a:extLst>
              <a:ext uri="{FF2B5EF4-FFF2-40B4-BE49-F238E27FC236}">
                <a16:creationId xmlns:a16="http://schemas.microsoft.com/office/drawing/2014/main" id="{862FD682-00A0-F094-66F5-7F651F28919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4673674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>
          <a:extLst>
            <a:ext uri="{FF2B5EF4-FFF2-40B4-BE49-F238E27FC236}">
              <a16:creationId xmlns:a16="http://schemas.microsoft.com/office/drawing/2014/main" id="{24A3493C-6CF0-6FFC-4724-5A786C991F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:notes">
            <a:extLst>
              <a:ext uri="{FF2B5EF4-FFF2-40B4-BE49-F238E27FC236}">
                <a16:creationId xmlns:a16="http://schemas.microsoft.com/office/drawing/2014/main" id="{6D34FA9E-D40C-3F25-145E-09CD7F8607A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5" name="Google Shape;215;p1:notes">
            <a:extLst>
              <a:ext uri="{FF2B5EF4-FFF2-40B4-BE49-F238E27FC236}">
                <a16:creationId xmlns:a16="http://schemas.microsoft.com/office/drawing/2014/main" id="{B0E042EE-55E1-7782-97FB-119218EC80F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1857007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>
          <a:extLst>
            <a:ext uri="{FF2B5EF4-FFF2-40B4-BE49-F238E27FC236}">
              <a16:creationId xmlns:a16="http://schemas.microsoft.com/office/drawing/2014/main" id="{0B2C1C64-99A0-CEBC-6923-A0E44C4F25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:notes">
            <a:extLst>
              <a:ext uri="{FF2B5EF4-FFF2-40B4-BE49-F238E27FC236}">
                <a16:creationId xmlns:a16="http://schemas.microsoft.com/office/drawing/2014/main" id="{44B2D0AF-230B-511D-FD21-AFE40B9CAE7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5" name="Google Shape;215;p1:notes">
            <a:extLst>
              <a:ext uri="{FF2B5EF4-FFF2-40B4-BE49-F238E27FC236}">
                <a16:creationId xmlns:a16="http://schemas.microsoft.com/office/drawing/2014/main" id="{E6F10555-BFEA-B3A0-303F-DE9552127E2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9250150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>
          <a:extLst>
            <a:ext uri="{FF2B5EF4-FFF2-40B4-BE49-F238E27FC236}">
              <a16:creationId xmlns:a16="http://schemas.microsoft.com/office/drawing/2014/main" id="{CD832836-A217-310C-21BA-C5FF55CDCE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:notes">
            <a:extLst>
              <a:ext uri="{FF2B5EF4-FFF2-40B4-BE49-F238E27FC236}">
                <a16:creationId xmlns:a16="http://schemas.microsoft.com/office/drawing/2014/main" id="{4D69979C-4E5C-AE57-4DC8-3A78478B0AB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5" name="Google Shape;215;p1:notes">
            <a:extLst>
              <a:ext uri="{FF2B5EF4-FFF2-40B4-BE49-F238E27FC236}">
                <a16:creationId xmlns:a16="http://schemas.microsoft.com/office/drawing/2014/main" id="{70E39964-1D6C-35DC-A7FB-6F8377F8D2D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591962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>
          <a:extLst>
            <a:ext uri="{FF2B5EF4-FFF2-40B4-BE49-F238E27FC236}">
              <a16:creationId xmlns:a16="http://schemas.microsoft.com/office/drawing/2014/main" id="{64AA901F-E065-05E7-0E50-DCB719747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:notes">
            <a:extLst>
              <a:ext uri="{FF2B5EF4-FFF2-40B4-BE49-F238E27FC236}">
                <a16:creationId xmlns:a16="http://schemas.microsoft.com/office/drawing/2014/main" id="{5071525E-DB25-A95B-45D4-A9604C4B414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5" name="Google Shape;215;p1:notes">
            <a:extLst>
              <a:ext uri="{FF2B5EF4-FFF2-40B4-BE49-F238E27FC236}">
                <a16:creationId xmlns:a16="http://schemas.microsoft.com/office/drawing/2014/main" id="{6314F3DB-354F-B89E-DD68-E5D59A115DB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7648844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>
          <a:extLst>
            <a:ext uri="{FF2B5EF4-FFF2-40B4-BE49-F238E27FC236}">
              <a16:creationId xmlns:a16="http://schemas.microsoft.com/office/drawing/2014/main" id="{F7F30BC4-0377-CA54-6324-54BA2641DC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:notes">
            <a:extLst>
              <a:ext uri="{FF2B5EF4-FFF2-40B4-BE49-F238E27FC236}">
                <a16:creationId xmlns:a16="http://schemas.microsoft.com/office/drawing/2014/main" id="{D9EED463-998B-A1F8-A839-E931FF5F6D5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5" name="Google Shape;215;p1:notes">
            <a:extLst>
              <a:ext uri="{FF2B5EF4-FFF2-40B4-BE49-F238E27FC236}">
                <a16:creationId xmlns:a16="http://schemas.microsoft.com/office/drawing/2014/main" id="{D6DDEE46-E5C7-51F3-86A1-F3C3B36B044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975602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>
          <a:extLst>
            <a:ext uri="{FF2B5EF4-FFF2-40B4-BE49-F238E27FC236}">
              <a16:creationId xmlns:a16="http://schemas.microsoft.com/office/drawing/2014/main" id="{2A08D50B-7850-0850-B512-821ED9B20D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:notes">
            <a:extLst>
              <a:ext uri="{FF2B5EF4-FFF2-40B4-BE49-F238E27FC236}">
                <a16:creationId xmlns:a16="http://schemas.microsoft.com/office/drawing/2014/main" id="{CF03670E-81D1-BA28-2706-F1085D12E62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5" name="Google Shape;215;p1:notes">
            <a:extLst>
              <a:ext uri="{FF2B5EF4-FFF2-40B4-BE49-F238E27FC236}">
                <a16:creationId xmlns:a16="http://schemas.microsoft.com/office/drawing/2014/main" id="{597CC0B2-B4C4-71ED-7849-2DEFA24DBB8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380320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>
          <a:extLst>
            <a:ext uri="{FF2B5EF4-FFF2-40B4-BE49-F238E27FC236}">
              <a16:creationId xmlns:a16="http://schemas.microsoft.com/office/drawing/2014/main" id="{5106C4D3-D07A-8D03-0423-6C317EE5A5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:notes">
            <a:extLst>
              <a:ext uri="{FF2B5EF4-FFF2-40B4-BE49-F238E27FC236}">
                <a16:creationId xmlns:a16="http://schemas.microsoft.com/office/drawing/2014/main" id="{B7ED9AB7-5507-8307-D5A5-06428F8F13A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5" name="Google Shape;215;p1:notes">
            <a:extLst>
              <a:ext uri="{FF2B5EF4-FFF2-40B4-BE49-F238E27FC236}">
                <a16:creationId xmlns:a16="http://schemas.microsoft.com/office/drawing/2014/main" id="{04F6B6B9-999A-008A-5A32-28D3F6F9119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940147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g229538a9cec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71" name="Google Shape;471;g229538a9cec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pening slide">
  <p:cSld name="CUSTOM_7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g25227051959_0_141"/>
          <p:cNvSpPr txBox="1">
            <a:spLocks noGrp="1"/>
          </p:cNvSpPr>
          <p:nvPr>
            <p:ph type="ctrTitle"/>
          </p:nvPr>
        </p:nvSpPr>
        <p:spPr>
          <a:xfrm>
            <a:off x="1386100" y="2268300"/>
            <a:ext cx="6123300" cy="237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9pPr>
          </a:lstStyle>
          <a:p>
            <a:endParaRPr/>
          </a:p>
        </p:txBody>
      </p:sp>
      <p:sp>
        <p:nvSpPr>
          <p:cNvPr id="10" name="Google Shape;10;g25227051959_0_141"/>
          <p:cNvSpPr txBox="1">
            <a:spLocks noGrp="1"/>
          </p:cNvSpPr>
          <p:nvPr>
            <p:ph type="subTitle" idx="1"/>
          </p:nvPr>
        </p:nvSpPr>
        <p:spPr>
          <a:xfrm>
            <a:off x="1386100" y="4275200"/>
            <a:ext cx="32028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>
                <a:solidFill>
                  <a:srgbClr val="000000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ext 2">
  <p:cSld name="CUSTOM_14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g25227051959_0_144"/>
          <p:cNvSpPr txBox="1">
            <a:spLocks noGrp="1"/>
          </p:cNvSpPr>
          <p:nvPr>
            <p:ph type="ctrTitle"/>
          </p:nvPr>
        </p:nvSpPr>
        <p:spPr>
          <a:xfrm>
            <a:off x="7242667" y="947567"/>
            <a:ext cx="3850800" cy="27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None/>
              <a:defRPr sz="2100">
                <a:solidFill>
                  <a:srgbClr val="000000"/>
                </a:solidFill>
              </a:defRPr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None/>
              <a:defRPr sz="2100">
                <a:solidFill>
                  <a:srgbClr val="000000"/>
                </a:solidFill>
              </a:defRPr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None/>
              <a:defRPr sz="2100">
                <a:solidFill>
                  <a:srgbClr val="000000"/>
                </a:solidFill>
              </a:defRPr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None/>
              <a:defRPr sz="2100">
                <a:solidFill>
                  <a:srgbClr val="000000"/>
                </a:solidFill>
              </a:defRPr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None/>
              <a:defRPr sz="2100">
                <a:solidFill>
                  <a:srgbClr val="000000"/>
                </a:solidFill>
              </a:defRPr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None/>
              <a:defRPr sz="2100">
                <a:solidFill>
                  <a:srgbClr val="000000"/>
                </a:solidFill>
              </a:defRPr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None/>
              <a:defRPr sz="2100">
                <a:solidFill>
                  <a:srgbClr val="000000"/>
                </a:solidFill>
              </a:defRPr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None/>
              <a:defRPr sz="21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g25227051959_0_144"/>
          <p:cNvSpPr txBox="1">
            <a:spLocks noGrp="1"/>
          </p:cNvSpPr>
          <p:nvPr>
            <p:ph type="subTitle" idx="1"/>
          </p:nvPr>
        </p:nvSpPr>
        <p:spPr>
          <a:xfrm>
            <a:off x="7151400" y="3632833"/>
            <a:ext cx="3942000" cy="237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_12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g25227051959_0_149"/>
          <p:cNvSpPr txBox="1">
            <a:spLocks noGrp="1"/>
          </p:cNvSpPr>
          <p:nvPr>
            <p:ph type="ctrTitle"/>
          </p:nvPr>
        </p:nvSpPr>
        <p:spPr>
          <a:xfrm>
            <a:off x="4565203" y="516631"/>
            <a:ext cx="3002400" cy="7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g25227051959_0_149"/>
          <p:cNvSpPr txBox="1">
            <a:spLocks noGrp="1"/>
          </p:cNvSpPr>
          <p:nvPr>
            <p:ph type="subTitle" idx="1"/>
          </p:nvPr>
        </p:nvSpPr>
        <p:spPr>
          <a:xfrm>
            <a:off x="4565200" y="1070028"/>
            <a:ext cx="2541900" cy="76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>
            <a:endParaRPr/>
          </a:p>
        </p:txBody>
      </p:sp>
      <p:sp>
        <p:nvSpPr>
          <p:cNvPr id="19" name="Google Shape;19;g25227051959_0_149"/>
          <p:cNvSpPr txBox="1">
            <a:spLocks noGrp="1"/>
          </p:cNvSpPr>
          <p:nvPr>
            <p:ph type="title" idx="2"/>
          </p:nvPr>
        </p:nvSpPr>
        <p:spPr>
          <a:xfrm>
            <a:off x="2697343" y="872151"/>
            <a:ext cx="2318700" cy="7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20" name="Google Shape;20;g25227051959_0_149"/>
          <p:cNvSpPr txBox="1">
            <a:spLocks noGrp="1"/>
          </p:cNvSpPr>
          <p:nvPr>
            <p:ph type="ctrTitle" idx="3"/>
          </p:nvPr>
        </p:nvSpPr>
        <p:spPr>
          <a:xfrm>
            <a:off x="4567019" y="1632381"/>
            <a:ext cx="3002400" cy="7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1" name="Google Shape;21;g25227051959_0_149"/>
          <p:cNvSpPr txBox="1">
            <a:spLocks noGrp="1"/>
          </p:cNvSpPr>
          <p:nvPr>
            <p:ph type="subTitle" idx="4"/>
          </p:nvPr>
        </p:nvSpPr>
        <p:spPr>
          <a:xfrm>
            <a:off x="4567012" y="2185145"/>
            <a:ext cx="2635500" cy="76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>
            <a:endParaRPr/>
          </a:p>
        </p:txBody>
      </p:sp>
      <p:sp>
        <p:nvSpPr>
          <p:cNvPr id="22" name="Google Shape;22;g25227051959_0_149"/>
          <p:cNvSpPr txBox="1">
            <a:spLocks noGrp="1"/>
          </p:cNvSpPr>
          <p:nvPr>
            <p:ph type="title" idx="5"/>
          </p:nvPr>
        </p:nvSpPr>
        <p:spPr>
          <a:xfrm>
            <a:off x="2697343" y="1985051"/>
            <a:ext cx="2153700" cy="7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23" name="Google Shape;23;g25227051959_0_149"/>
          <p:cNvSpPr txBox="1">
            <a:spLocks noGrp="1"/>
          </p:cNvSpPr>
          <p:nvPr>
            <p:ph type="ctrTitle" idx="6"/>
          </p:nvPr>
        </p:nvSpPr>
        <p:spPr>
          <a:xfrm>
            <a:off x="4570665" y="2748131"/>
            <a:ext cx="3002400" cy="7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4" name="Google Shape;24;g25227051959_0_149"/>
          <p:cNvSpPr txBox="1">
            <a:spLocks noGrp="1"/>
          </p:cNvSpPr>
          <p:nvPr>
            <p:ph type="subTitle" idx="7"/>
          </p:nvPr>
        </p:nvSpPr>
        <p:spPr>
          <a:xfrm>
            <a:off x="4570663" y="3300263"/>
            <a:ext cx="2541900" cy="76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>
            <a:endParaRPr/>
          </a:p>
        </p:txBody>
      </p:sp>
      <p:sp>
        <p:nvSpPr>
          <p:cNvPr id="25" name="Google Shape;25;g25227051959_0_149"/>
          <p:cNvSpPr txBox="1">
            <a:spLocks noGrp="1"/>
          </p:cNvSpPr>
          <p:nvPr>
            <p:ph type="title" idx="8"/>
          </p:nvPr>
        </p:nvSpPr>
        <p:spPr>
          <a:xfrm>
            <a:off x="2697343" y="3097951"/>
            <a:ext cx="2097900" cy="7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26" name="Google Shape;26;g25227051959_0_149"/>
          <p:cNvSpPr txBox="1">
            <a:spLocks noGrp="1"/>
          </p:cNvSpPr>
          <p:nvPr>
            <p:ph type="ctrTitle" idx="9"/>
          </p:nvPr>
        </p:nvSpPr>
        <p:spPr>
          <a:xfrm rot="5400000">
            <a:off x="8802122" y="2194977"/>
            <a:ext cx="3884400" cy="65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27" name="Google Shape;27;g25227051959_0_149"/>
          <p:cNvSpPr txBox="1">
            <a:spLocks noGrp="1"/>
          </p:cNvSpPr>
          <p:nvPr>
            <p:ph type="ctrTitle" idx="13"/>
          </p:nvPr>
        </p:nvSpPr>
        <p:spPr>
          <a:xfrm>
            <a:off x="4570665" y="3863881"/>
            <a:ext cx="3002400" cy="7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g25227051959_0_149"/>
          <p:cNvSpPr txBox="1">
            <a:spLocks noGrp="1"/>
          </p:cNvSpPr>
          <p:nvPr>
            <p:ph type="subTitle" idx="14"/>
          </p:nvPr>
        </p:nvSpPr>
        <p:spPr>
          <a:xfrm>
            <a:off x="4570663" y="4415379"/>
            <a:ext cx="2541900" cy="76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>
            <a:endParaRPr/>
          </a:p>
        </p:txBody>
      </p:sp>
      <p:sp>
        <p:nvSpPr>
          <p:cNvPr id="29" name="Google Shape;29;g25227051959_0_149"/>
          <p:cNvSpPr txBox="1">
            <a:spLocks noGrp="1"/>
          </p:cNvSpPr>
          <p:nvPr>
            <p:ph type="title" idx="15"/>
          </p:nvPr>
        </p:nvSpPr>
        <p:spPr>
          <a:xfrm>
            <a:off x="2697343" y="4210851"/>
            <a:ext cx="2097900" cy="7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30" name="Google Shape;30;g25227051959_0_149"/>
          <p:cNvSpPr txBox="1">
            <a:spLocks noGrp="1"/>
          </p:cNvSpPr>
          <p:nvPr>
            <p:ph type="ctrTitle" idx="16"/>
          </p:nvPr>
        </p:nvSpPr>
        <p:spPr>
          <a:xfrm>
            <a:off x="4570665" y="4979631"/>
            <a:ext cx="3002400" cy="7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31" name="Google Shape;31;g25227051959_0_149"/>
          <p:cNvSpPr txBox="1">
            <a:spLocks noGrp="1"/>
          </p:cNvSpPr>
          <p:nvPr>
            <p:ph type="subTitle" idx="17"/>
          </p:nvPr>
        </p:nvSpPr>
        <p:spPr>
          <a:xfrm>
            <a:off x="4570663" y="5530496"/>
            <a:ext cx="2541900" cy="76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>
            <a:endParaRPr/>
          </a:p>
        </p:txBody>
      </p:sp>
      <p:sp>
        <p:nvSpPr>
          <p:cNvPr id="32" name="Google Shape;32;g25227051959_0_149"/>
          <p:cNvSpPr txBox="1">
            <a:spLocks noGrp="1"/>
          </p:cNvSpPr>
          <p:nvPr>
            <p:ph type="title" idx="18"/>
          </p:nvPr>
        </p:nvSpPr>
        <p:spPr>
          <a:xfrm>
            <a:off x="2697343" y="5323751"/>
            <a:ext cx="2097900" cy="7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_12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229538a9cec_1_39"/>
          <p:cNvSpPr txBox="1">
            <a:spLocks noGrp="1"/>
          </p:cNvSpPr>
          <p:nvPr>
            <p:ph type="ctrTitle"/>
          </p:nvPr>
        </p:nvSpPr>
        <p:spPr>
          <a:xfrm>
            <a:off x="4565203" y="516631"/>
            <a:ext cx="3002400" cy="7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22" name="Google Shape;122;g229538a9cec_1_39"/>
          <p:cNvSpPr txBox="1">
            <a:spLocks noGrp="1"/>
          </p:cNvSpPr>
          <p:nvPr>
            <p:ph type="subTitle" idx="1"/>
          </p:nvPr>
        </p:nvSpPr>
        <p:spPr>
          <a:xfrm>
            <a:off x="4565200" y="1070028"/>
            <a:ext cx="2541900" cy="76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>
            <a:endParaRPr/>
          </a:p>
        </p:txBody>
      </p:sp>
      <p:sp>
        <p:nvSpPr>
          <p:cNvPr id="123" name="Google Shape;123;g229538a9cec_1_39"/>
          <p:cNvSpPr txBox="1">
            <a:spLocks noGrp="1"/>
          </p:cNvSpPr>
          <p:nvPr>
            <p:ph type="title" idx="2"/>
          </p:nvPr>
        </p:nvSpPr>
        <p:spPr>
          <a:xfrm>
            <a:off x="2697343" y="872151"/>
            <a:ext cx="2318700" cy="7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124" name="Google Shape;124;g229538a9cec_1_39"/>
          <p:cNvSpPr txBox="1">
            <a:spLocks noGrp="1"/>
          </p:cNvSpPr>
          <p:nvPr>
            <p:ph type="ctrTitle" idx="3"/>
          </p:nvPr>
        </p:nvSpPr>
        <p:spPr>
          <a:xfrm>
            <a:off x="4567019" y="1632381"/>
            <a:ext cx="3002400" cy="7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25" name="Google Shape;125;g229538a9cec_1_39"/>
          <p:cNvSpPr txBox="1">
            <a:spLocks noGrp="1"/>
          </p:cNvSpPr>
          <p:nvPr>
            <p:ph type="subTitle" idx="4"/>
          </p:nvPr>
        </p:nvSpPr>
        <p:spPr>
          <a:xfrm>
            <a:off x="4567012" y="2185145"/>
            <a:ext cx="2635500" cy="76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>
            <a:endParaRPr/>
          </a:p>
        </p:txBody>
      </p:sp>
      <p:sp>
        <p:nvSpPr>
          <p:cNvPr id="126" name="Google Shape;126;g229538a9cec_1_39"/>
          <p:cNvSpPr txBox="1">
            <a:spLocks noGrp="1"/>
          </p:cNvSpPr>
          <p:nvPr>
            <p:ph type="title" idx="5"/>
          </p:nvPr>
        </p:nvSpPr>
        <p:spPr>
          <a:xfrm>
            <a:off x="2697343" y="1985051"/>
            <a:ext cx="2153700" cy="7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127" name="Google Shape;127;g229538a9cec_1_39"/>
          <p:cNvSpPr txBox="1">
            <a:spLocks noGrp="1"/>
          </p:cNvSpPr>
          <p:nvPr>
            <p:ph type="ctrTitle" idx="6"/>
          </p:nvPr>
        </p:nvSpPr>
        <p:spPr>
          <a:xfrm>
            <a:off x="4570665" y="2748131"/>
            <a:ext cx="3002400" cy="7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28" name="Google Shape;128;g229538a9cec_1_39"/>
          <p:cNvSpPr txBox="1">
            <a:spLocks noGrp="1"/>
          </p:cNvSpPr>
          <p:nvPr>
            <p:ph type="subTitle" idx="7"/>
          </p:nvPr>
        </p:nvSpPr>
        <p:spPr>
          <a:xfrm>
            <a:off x="4570663" y="3300263"/>
            <a:ext cx="2541900" cy="76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>
            <a:endParaRPr/>
          </a:p>
        </p:txBody>
      </p:sp>
      <p:sp>
        <p:nvSpPr>
          <p:cNvPr id="129" name="Google Shape;129;g229538a9cec_1_39"/>
          <p:cNvSpPr txBox="1">
            <a:spLocks noGrp="1"/>
          </p:cNvSpPr>
          <p:nvPr>
            <p:ph type="title" idx="8"/>
          </p:nvPr>
        </p:nvSpPr>
        <p:spPr>
          <a:xfrm>
            <a:off x="2697343" y="3097951"/>
            <a:ext cx="2097900" cy="7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130" name="Google Shape;130;g229538a9cec_1_39"/>
          <p:cNvSpPr txBox="1">
            <a:spLocks noGrp="1"/>
          </p:cNvSpPr>
          <p:nvPr>
            <p:ph type="ctrTitle" idx="9"/>
          </p:nvPr>
        </p:nvSpPr>
        <p:spPr>
          <a:xfrm rot="5400000">
            <a:off x="8802122" y="2194977"/>
            <a:ext cx="3884400" cy="65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131" name="Google Shape;131;g229538a9cec_1_39"/>
          <p:cNvSpPr txBox="1">
            <a:spLocks noGrp="1"/>
          </p:cNvSpPr>
          <p:nvPr>
            <p:ph type="ctrTitle" idx="13"/>
          </p:nvPr>
        </p:nvSpPr>
        <p:spPr>
          <a:xfrm>
            <a:off x="4570665" y="3863881"/>
            <a:ext cx="3002400" cy="7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32" name="Google Shape;132;g229538a9cec_1_39"/>
          <p:cNvSpPr txBox="1">
            <a:spLocks noGrp="1"/>
          </p:cNvSpPr>
          <p:nvPr>
            <p:ph type="subTitle" idx="14"/>
          </p:nvPr>
        </p:nvSpPr>
        <p:spPr>
          <a:xfrm>
            <a:off x="4570663" y="4415379"/>
            <a:ext cx="2541900" cy="76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>
            <a:endParaRPr/>
          </a:p>
        </p:txBody>
      </p:sp>
      <p:sp>
        <p:nvSpPr>
          <p:cNvPr id="133" name="Google Shape;133;g229538a9cec_1_39"/>
          <p:cNvSpPr txBox="1">
            <a:spLocks noGrp="1"/>
          </p:cNvSpPr>
          <p:nvPr>
            <p:ph type="title" idx="15"/>
          </p:nvPr>
        </p:nvSpPr>
        <p:spPr>
          <a:xfrm>
            <a:off x="2697343" y="4210851"/>
            <a:ext cx="2097900" cy="7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134" name="Google Shape;134;g229538a9cec_1_39"/>
          <p:cNvSpPr txBox="1">
            <a:spLocks noGrp="1"/>
          </p:cNvSpPr>
          <p:nvPr>
            <p:ph type="ctrTitle" idx="16"/>
          </p:nvPr>
        </p:nvSpPr>
        <p:spPr>
          <a:xfrm>
            <a:off x="4570665" y="4979631"/>
            <a:ext cx="3002400" cy="7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35" name="Google Shape;135;g229538a9cec_1_39"/>
          <p:cNvSpPr txBox="1">
            <a:spLocks noGrp="1"/>
          </p:cNvSpPr>
          <p:nvPr>
            <p:ph type="subTitle" idx="17"/>
          </p:nvPr>
        </p:nvSpPr>
        <p:spPr>
          <a:xfrm>
            <a:off x="4570663" y="5530496"/>
            <a:ext cx="2541900" cy="76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>
            <a:endParaRPr/>
          </a:p>
        </p:txBody>
      </p:sp>
      <p:sp>
        <p:nvSpPr>
          <p:cNvPr id="136" name="Google Shape;136;g229538a9cec_1_39"/>
          <p:cNvSpPr txBox="1">
            <a:spLocks noGrp="1"/>
          </p:cNvSpPr>
          <p:nvPr>
            <p:ph type="title" idx="18"/>
          </p:nvPr>
        </p:nvSpPr>
        <p:spPr>
          <a:xfrm>
            <a:off x="2697343" y="5323751"/>
            <a:ext cx="2097900" cy="7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Font typeface="Fira Sans Extra Condensed Medium"/>
              <a:buNone/>
              <a:defRPr sz="64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9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19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0" name="Google Shape;140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1" name="Google Shape;141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1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21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6" name="Google Shape;146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7" name="Google Shape;147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8" name="Google Shape;148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2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2" name="Google Shape;152;p22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3" name="Google Shape;153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4" name="Google Shape;154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3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23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9" name="Google Shape;159;p23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0" name="Google Shape;160;p23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61" name="Google Shape;161;p23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2" name="Google Shape;162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3" name="Google Shape;163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4" name="Google Shape;164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7" name="Google Shape;167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8" name="Google Shape;168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9" name="Google Shape;169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2" name="Google Shape;172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6" name="Google Shape;176;p2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77" name="Google Shape;177;p2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78" name="Google Shape;178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9" name="Google Shape;179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0" name="Google Shape;180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3" name="Google Shape;183;p2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184" name="Google Shape;184;p2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85" name="Google Shape;185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6" name="Google Shape;186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7" name="Google Shape;187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0" name="Google Shape;190;p2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1" name="Google Shape;191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2" name="Google Shape;192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3" name="Google Shape;193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6" name="Google Shape;196;p2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7" name="Google Shape;197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8" name="Google Shape;198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9" name="Google Shape;199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g25227051959_0_13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Livvic"/>
              <a:buNone/>
              <a:defRPr sz="3700" b="1" i="0" u="none" strike="noStrike" cap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Livvic"/>
              <a:buNone/>
              <a:defRPr sz="3700" b="1" i="0" u="none" strike="noStrike" cap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Livvic"/>
              <a:buNone/>
              <a:defRPr sz="3700" b="1" i="0" u="none" strike="noStrike" cap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Livvic"/>
              <a:buNone/>
              <a:defRPr sz="3700" b="1" i="0" u="none" strike="noStrike" cap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Livvic"/>
              <a:buNone/>
              <a:defRPr sz="3700" b="1" i="0" u="none" strike="noStrike" cap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Livvic"/>
              <a:buNone/>
              <a:defRPr sz="3700" b="1" i="0" u="none" strike="noStrike" cap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Livvic"/>
              <a:buNone/>
              <a:defRPr sz="3700" b="1" i="0" u="none" strike="noStrike" cap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Livvic"/>
              <a:buNone/>
              <a:defRPr sz="3700" b="1" i="0" u="none" strike="noStrike" cap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Livvic"/>
              <a:buNone/>
              <a:defRPr sz="3700" b="1" i="0" u="none" strike="noStrike" cap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9pPr>
          </a:lstStyle>
          <a:p>
            <a:endParaRPr/>
          </a:p>
        </p:txBody>
      </p:sp>
      <p:sp>
        <p:nvSpPr>
          <p:cNvPr id="7" name="Google Shape;7;g25227051959_0_138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marR="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tamaran Light"/>
              <a:buChar char="●"/>
              <a:defRPr sz="1600" b="0" i="0" u="none" strike="noStrike" cap="none">
                <a:solidFill>
                  <a:schemeClr val="dk1"/>
                </a:solidFill>
                <a:latin typeface="Catamaran Light"/>
                <a:ea typeface="Catamaran Light"/>
                <a:cs typeface="Catamaran Light"/>
                <a:sym typeface="Catamaran Light"/>
              </a:defRPr>
            </a:lvl1pPr>
            <a:lvl2pPr marL="914400" marR="0" lvl="1" indent="-3302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tamaran Light"/>
              <a:buChar char="○"/>
              <a:defRPr sz="1600" b="0" i="0" u="none" strike="noStrike" cap="none">
                <a:solidFill>
                  <a:schemeClr val="dk1"/>
                </a:solidFill>
                <a:latin typeface="Catamaran Light"/>
                <a:ea typeface="Catamaran Light"/>
                <a:cs typeface="Catamaran Light"/>
                <a:sym typeface="Catamaran Light"/>
              </a:defRPr>
            </a:lvl2pPr>
            <a:lvl3pPr marL="1371600" marR="0" lvl="2" indent="-3302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tamaran Light"/>
              <a:buChar char="■"/>
              <a:defRPr sz="1600" b="0" i="0" u="none" strike="noStrike" cap="none">
                <a:solidFill>
                  <a:schemeClr val="dk1"/>
                </a:solidFill>
                <a:latin typeface="Catamaran Light"/>
                <a:ea typeface="Catamaran Light"/>
                <a:cs typeface="Catamaran Light"/>
                <a:sym typeface="Catamaran Light"/>
              </a:defRPr>
            </a:lvl3pPr>
            <a:lvl4pPr marL="1828800" marR="0" lvl="3" indent="-3302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tamaran Light"/>
              <a:buChar char="●"/>
              <a:defRPr sz="1600" b="0" i="0" u="none" strike="noStrike" cap="none">
                <a:solidFill>
                  <a:schemeClr val="dk1"/>
                </a:solidFill>
                <a:latin typeface="Catamaran Light"/>
                <a:ea typeface="Catamaran Light"/>
                <a:cs typeface="Catamaran Light"/>
                <a:sym typeface="Catamaran Light"/>
              </a:defRPr>
            </a:lvl4pPr>
            <a:lvl5pPr marL="2286000" marR="0" lvl="4" indent="-3302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tamaran Light"/>
              <a:buChar char="○"/>
              <a:defRPr sz="1600" b="0" i="0" u="none" strike="noStrike" cap="none">
                <a:solidFill>
                  <a:schemeClr val="dk1"/>
                </a:solidFill>
                <a:latin typeface="Catamaran Light"/>
                <a:ea typeface="Catamaran Light"/>
                <a:cs typeface="Catamaran Light"/>
                <a:sym typeface="Catamaran Light"/>
              </a:defRPr>
            </a:lvl5pPr>
            <a:lvl6pPr marL="2743200" marR="0" lvl="5" indent="-3302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tamaran Light"/>
              <a:buChar char="■"/>
              <a:defRPr sz="1600" b="0" i="0" u="none" strike="noStrike" cap="none">
                <a:solidFill>
                  <a:schemeClr val="dk1"/>
                </a:solidFill>
                <a:latin typeface="Catamaran Light"/>
                <a:ea typeface="Catamaran Light"/>
                <a:cs typeface="Catamaran Light"/>
                <a:sym typeface="Catamaran Light"/>
              </a:defRPr>
            </a:lvl6pPr>
            <a:lvl7pPr marL="3200400" marR="0" lvl="6" indent="-3302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tamaran Light"/>
              <a:buChar char="●"/>
              <a:defRPr sz="1600" b="0" i="0" u="none" strike="noStrike" cap="none">
                <a:solidFill>
                  <a:schemeClr val="dk1"/>
                </a:solidFill>
                <a:latin typeface="Catamaran Light"/>
                <a:ea typeface="Catamaran Light"/>
                <a:cs typeface="Catamaran Light"/>
                <a:sym typeface="Catamaran Light"/>
              </a:defRPr>
            </a:lvl7pPr>
            <a:lvl8pPr marL="3657600" marR="0" lvl="7" indent="-3302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tamaran Light"/>
              <a:buChar char="○"/>
              <a:defRPr sz="1600" b="0" i="0" u="none" strike="noStrike" cap="none">
                <a:solidFill>
                  <a:schemeClr val="dk1"/>
                </a:solidFill>
                <a:latin typeface="Catamaran Light"/>
                <a:ea typeface="Catamaran Light"/>
                <a:cs typeface="Catamaran Light"/>
                <a:sym typeface="Catamaran Light"/>
              </a:defRPr>
            </a:lvl8pPr>
            <a:lvl9pPr marL="4114800" marR="0" lvl="8" indent="-330200" algn="l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1"/>
              </a:buClr>
              <a:buSzPts val="1600"/>
              <a:buFont typeface="Catamaran Light"/>
              <a:buChar char="■"/>
              <a:defRPr sz="1600" b="0" i="0" u="none" strike="noStrike" cap="none">
                <a:solidFill>
                  <a:schemeClr val="dk1"/>
                </a:solidFill>
                <a:latin typeface="Catamaran Light"/>
                <a:ea typeface="Catamaran Light"/>
                <a:cs typeface="Catamaran Light"/>
                <a:sym typeface="Catamaran Light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0" name="Google Shape;110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Google Shape;111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Google Shape;112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3" name="Google Shape;113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25227051959_0_126"/>
          <p:cNvSpPr/>
          <p:nvPr/>
        </p:nvSpPr>
        <p:spPr>
          <a:xfrm rot="5400000">
            <a:off x="2397882" y="229362"/>
            <a:ext cx="3753900" cy="8501830"/>
          </a:xfrm>
          <a:prstGeom prst="rect">
            <a:avLst/>
          </a:prstGeom>
          <a:solidFill>
            <a:srgbClr val="387771">
              <a:alpha val="84313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g25227051959_0_126"/>
          <p:cNvSpPr txBox="1">
            <a:spLocks noGrp="1"/>
          </p:cNvSpPr>
          <p:nvPr>
            <p:ph type="subTitle" idx="1"/>
          </p:nvPr>
        </p:nvSpPr>
        <p:spPr>
          <a:xfrm>
            <a:off x="3419378" y="1248653"/>
            <a:ext cx="7776900" cy="5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en-US" sz="3200" b="1" dirty="0">
                <a:solidFill>
                  <a:srgbClr val="387771"/>
                </a:solidFill>
                <a:latin typeface="Livvic"/>
                <a:ea typeface="Livvic"/>
                <a:cs typeface="Livvic"/>
                <a:sym typeface="Livvic"/>
              </a:rPr>
              <a:t>BÁO CÁO HỌC THUẬT 2024-2025</a:t>
            </a:r>
            <a:endParaRPr sz="3200" b="1" dirty="0">
              <a:solidFill>
                <a:srgbClr val="387771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  <p:sp>
        <p:nvSpPr>
          <p:cNvPr id="206" name="Google Shape;206;g25227051959_0_126"/>
          <p:cNvSpPr txBox="1">
            <a:spLocks noGrp="1"/>
          </p:cNvSpPr>
          <p:nvPr>
            <p:ph type="ctrTitle"/>
          </p:nvPr>
        </p:nvSpPr>
        <p:spPr>
          <a:xfrm>
            <a:off x="20776" y="3365499"/>
            <a:ext cx="8501830" cy="22295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lvl="0">
              <a:lnSpc>
                <a:spcPct val="120000"/>
              </a:lnSpc>
              <a:spcBef>
                <a:spcPts val="1800"/>
              </a:spcBef>
              <a:spcAft>
                <a:spcPts val="1800"/>
              </a:spcAft>
            </a:pPr>
            <a:r>
              <a:rPr lang="en-US" sz="3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GIỚI THIỆU MỘT SỐ PHƯƠNG PHÁP CẤT TRỮ VÀ KHAI THÁC NƯỚC AN TOÀN CHO NHỮNG KHU VỰC KHAN HIẾM NƯỚC VIỆT NAM</a:t>
            </a:r>
            <a:endParaRPr sz="3100" dirty="0">
              <a:solidFill>
                <a:schemeClr val="bg1"/>
              </a:solidFill>
            </a:endParaRPr>
          </a:p>
        </p:txBody>
      </p:sp>
      <p:sp>
        <p:nvSpPr>
          <p:cNvPr id="207" name="Google Shape;207;g25227051959_0_126"/>
          <p:cNvSpPr/>
          <p:nvPr/>
        </p:nvSpPr>
        <p:spPr>
          <a:xfrm rot="-5400000" flipH="1">
            <a:off x="9805650" y="3222017"/>
            <a:ext cx="4478400" cy="294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>
          <a:extLst>
            <a:ext uri="{FF2B5EF4-FFF2-40B4-BE49-F238E27FC236}">
              <a16:creationId xmlns:a16="http://schemas.microsoft.com/office/drawing/2014/main" id="{CBEE1312-5F84-FDB5-1D65-6DA490A253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">
            <a:extLst>
              <a:ext uri="{FF2B5EF4-FFF2-40B4-BE49-F238E27FC236}">
                <a16:creationId xmlns:a16="http://schemas.microsoft.com/office/drawing/2014/main" id="{A37B0B3C-F759-4E92-1B7B-8B79A1890F02}"/>
              </a:ext>
            </a:extLst>
          </p:cNvPr>
          <p:cNvSpPr/>
          <p:nvPr/>
        </p:nvSpPr>
        <p:spPr>
          <a:xfrm>
            <a:off x="2483178" y="1740009"/>
            <a:ext cx="7883446" cy="793294"/>
          </a:xfrm>
          <a:prstGeom prst="rect">
            <a:avLst/>
          </a:prstGeom>
          <a:solidFill>
            <a:srgbClr val="005192">
              <a:alpha val="600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1">
            <a:extLst>
              <a:ext uri="{FF2B5EF4-FFF2-40B4-BE49-F238E27FC236}">
                <a16:creationId xmlns:a16="http://schemas.microsoft.com/office/drawing/2014/main" id="{3DD1387B-DB4E-23C1-7F90-8DB4DF1F8DD9}"/>
              </a:ext>
            </a:extLst>
          </p:cNvPr>
          <p:cNvSpPr/>
          <p:nvPr/>
        </p:nvSpPr>
        <p:spPr>
          <a:xfrm>
            <a:off x="1993754" y="1715274"/>
            <a:ext cx="872208" cy="868836"/>
          </a:xfrm>
          <a:prstGeom prst="ellipse">
            <a:avLst/>
          </a:prstGeom>
          <a:solidFill>
            <a:srgbClr val="00519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1">
            <a:extLst>
              <a:ext uri="{FF2B5EF4-FFF2-40B4-BE49-F238E27FC236}">
                <a16:creationId xmlns:a16="http://schemas.microsoft.com/office/drawing/2014/main" id="{C50D058C-64CA-19C7-DACF-906041037CAB}"/>
              </a:ext>
            </a:extLst>
          </p:cNvPr>
          <p:cNvSpPr txBox="1"/>
          <p:nvPr/>
        </p:nvSpPr>
        <p:spPr>
          <a:xfrm>
            <a:off x="3355385" y="1910282"/>
            <a:ext cx="6795081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SzPts val="2000"/>
            </a:pPr>
            <a:r>
              <a:rPr lang="en-US" sz="2000" b="1" dirty="0"/>
              <a:t>I. </a:t>
            </a:r>
            <a:r>
              <a:rPr lang="en-US" sz="2000" b="1" dirty="0" err="1"/>
              <a:t>Vấn</a:t>
            </a:r>
            <a:r>
              <a:rPr lang="en-US" sz="2000" b="1" dirty="0"/>
              <a:t> </a:t>
            </a:r>
            <a:r>
              <a:rPr lang="en-US" sz="2000" b="1" dirty="0" err="1"/>
              <a:t>đề</a:t>
            </a:r>
            <a:r>
              <a:rPr lang="en-US" sz="2000" b="1" dirty="0"/>
              <a:t> </a:t>
            </a:r>
            <a:r>
              <a:rPr lang="en-US" sz="2000" b="1" dirty="0" err="1"/>
              <a:t>chung</a:t>
            </a:r>
            <a:r>
              <a:rPr lang="en-US" sz="2000" b="1" dirty="0"/>
              <a:t> </a:t>
            </a:r>
            <a:r>
              <a:rPr lang="en-US" sz="2000" b="1" dirty="0" err="1">
                <a:solidFill>
                  <a:srgbClr val="081C36"/>
                </a:solidFill>
              </a:rPr>
              <a:t>tình</a:t>
            </a:r>
            <a:r>
              <a:rPr lang="en-US" sz="2000" b="1" dirty="0">
                <a:solidFill>
                  <a:srgbClr val="081C36"/>
                </a:solidFill>
              </a:rPr>
              <a:t> </a:t>
            </a:r>
            <a:r>
              <a:rPr lang="en-US" sz="2000" b="1" dirty="0" err="1">
                <a:solidFill>
                  <a:srgbClr val="081C36"/>
                </a:solidFill>
              </a:rPr>
              <a:t>hình</a:t>
            </a:r>
            <a:r>
              <a:rPr lang="en-US" sz="2000" b="1" dirty="0">
                <a:solidFill>
                  <a:srgbClr val="081C36"/>
                </a:solidFill>
              </a:rPr>
              <a:t> khan </a:t>
            </a:r>
            <a:r>
              <a:rPr lang="en-US" sz="2000" b="1" dirty="0" err="1">
                <a:solidFill>
                  <a:srgbClr val="081C36"/>
                </a:solidFill>
              </a:rPr>
              <a:t>hiếm</a:t>
            </a:r>
            <a:r>
              <a:rPr lang="en-US" sz="2000" b="1" dirty="0">
                <a:solidFill>
                  <a:srgbClr val="081C36"/>
                </a:solidFill>
              </a:rPr>
              <a:t> </a:t>
            </a:r>
            <a:r>
              <a:rPr lang="en-US" sz="2000" b="1" dirty="0" err="1">
                <a:solidFill>
                  <a:srgbClr val="081C36"/>
                </a:solidFill>
              </a:rPr>
              <a:t>nước</a:t>
            </a:r>
            <a:r>
              <a:rPr lang="en-US" sz="2000" b="1" dirty="0">
                <a:solidFill>
                  <a:srgbClr val="081C36"/>
                </a:solidFill>
              </a:rPr>
              <a:t> ở Việt Nam</a:t>
            </a:r>
            <a:endParaRPr sz="2000" b="1" dirty="0">
              <a:solidFill>
                <a:srgbClr val="081C36"/>
              </a:solidFill>
            </a:endParaRPr>
          </a:p>
        </p:txBody>
      </p:sp>
      <p:sp>
        <p:nvSpPr>
          <p:cNvPr id="220" name="Google Shape;220;p1">
            <a:extLst>
              <a:ext uri="{FF2B5EF4-FFF2-40B4-BE49-F238E27FC236}">
                <a16:creationId xmlns:a16="http://schemas.microsoft.com/office/drawing/2014/main" id="{3D39C1AB-54E1-B515-6679-B6A5D225638E}"/>
              </a:ext>
            </a:extLst>
          </p:cNvPr>
          <p:cNvSpPr/>
          <p:nvPr/>
        </p:nvSpPr>
        <p:spPr>
          <a:xfrm>
            <a:off x="2485844" y="2843785"/>
            <a:ext cx="7883445" cy="793294"/>
          </a:xfrm>
          <a:prstGeom prst="rect">
            <a:avLst/>
          </a:prstGeom>
          <a:solidFill>
            <a:srgbClr val="00AEEF">
              <a:alpha val="600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p1">
            <a:extLst>
              <a:ext uri="{FF2B5EF4-FFF2-40B4-BE49-F238E27FC236}">
                <a16:creationId xmlns:a16="http://schemas.microsoft.com/office/drawing/2014/main" id="{63D29F78-0F78-655A-9BBC-360AA8C05F73}"/>
              </a:ext>
            </a:extLst>
          </p:cNvPr>
          <p:cNvSpPr/>
          <p:nvPr/>
        </p:nvSpPr>
        <p:spPr>
          <a:xfrm>
            <a:off x="1993754" y="2824266"/>
            <a:ext cx="872208" cy="868836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1">
            <a:extLst>
              <a:ext uri="{FF2B5EF4-FFF2-40B4-BE49-F238E27FC236}">
                <a16:creationId xmlns:a16="http://schemas.microsoft.com/office/drawing/2014/main" id="{12572054-F9CA-6AAC-8ED7-0C294C663AA5}"/>
              </a:ext>
            </a:extLst>
          </p:cNvPr>
          <p:cNvSpPr txBox="1"/>
          <p:nvPr/>
        </p:nvSpPr>
        <p:spPr>
          <a:xfrm>
            <a:off x="2239798" y="2948351"/>
            <a:ext cx="380117" cy="541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1">
            <a:extLst>
              <a:ext uri="{FF2B5EF4-FFF2-40B4-BE49-F238E27FC236}">
                <a16:creationId xmlns:a16="http://schemas.microsoft.com/office/drawing/2014/main" id="{CE0FAFCA-B448-2BDB-F7DF-48C0B869472D}"/>
              </a:ext>
            </a:extLst>
          </p:cNvPr>
          <p:cNvSpPr txBox="1"/>
          <p:nvPr/>
        </p:nvSpPr>
        <p:spPr>
          <a:xfrm>
            <a:off x="3355386" y="3097311"/>
            <a:ext cx="715068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Clr>
                <a:srgbClr val="081C36"/>
              </a:buClr>
              <a:buSzPts val="2000"/>
            </a:pPr>
            <a:r>
              <a:rPr lang="en-US" sz="2000" b="1" i="0" u="none" strike="noStrike" cap="none" dirty="0">
                <a:solidFill>
                  <a:srgbClr val="081C36"/>
                </a:solidFill>
                <a:latin typeface="Arial"/>
                <a:ea typeface="Arial"/>
                <a:cs typeface="Arial"/>
                <a:sym typeface="Arial"/>
              </a:rPr>
              <a:t>II. </a:t>
            </a:r>
            <a:r>
              <a:rPr lang="en-US" sz="2000" b="1" i="0" u="none" strike="noStrike" cap="none" dirty="0" err="1">
                <a:solidFill>
                  <a:srgbClr val="081C36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r>
              <a:rPr lang="en-US" sz="2000" b="1" dirty="0" err="1">
                <a:solidFill>
                  <a:srgbClr val="081C36"/>
                </a:solidFill>
              </a:rPr>
              <a:t>ơ</a:t>
            </a:r>
            <a:r>
              <a:rPr lang="en-US" sz="2000" b="1" dirty="0">
                <a:solidFill>
                  <a:srgbClr val="081C36"/>
                </a:solidFill>
              </a:rPr>
              <a:t> </a:t>
            </a:r>
            <a:r>
              <a:rPr lang="en-US" sz="2000" b="1" dirty="0" err="1">
                <a:solidFill>
                  <a:srgbClr val="081C36"/>
                </a:solidFill>
              </a:rPr>
              <a:t>sở</a:t>
            </a:r>
            <a:r>
              <a:rPr lang="en-US" sz="2000" b="1" dirty="0">
                <a:solidFill>
                  <a:srgbClr val="081C36"/>
                </a:solidFill>
              </a:rPr>
              <a:t> khoa </a:t>
            </a:r>
            <a:r>
              <a:rPr lang="en-US" sz="2000" b="1" dirty="0" err="1">
                <a:solidFill>
                  <a:srgbClr val="081C36"/>
                </a:solidFill>
              </a:rPr>
              <a:t>học</a:t>
            </a:r>
            <a:r>
              <a:rPr lang="en-US" sz="2000" b="1" dirty="0">
                <a:solidFill>
                  <a:srgbClr val="081C36"/>
                </a:solidFill>
              </a:rPr>
              <a:t> </a:t>
            </a:r>
            <a:r>
              <a:rPr lang="en-US" sz="2000" b="1" dirty="0" err="1">
                <a:solidFill>
                  <a:srgbClr val="081C36"/>
                </a:solidFill>
              </a:rPr>
              <a:t>của</a:t>
            </a:r>
            <a:r>
              <a:rPr lang="en-US" sz="2000" b="1" dirty="0">
                <a:solidFill>
                  <a:srgbClr val="081C36"/>
                </a:solidFill>
              </a:rPr>
              <a:t> </a:t>
            </a:r>
            <a:r>
              <a:rPr lang="en-US" sz="2000" b="1" dirty="0" err="1">
                <a:solidFill>
                  <a:srgbClr val="081C36"/>
                </a:solidFill>
              </a:rPr>
              <a:t>cất</a:t>
            </a:r>
            <a:r>
              <a:rPr lang="en-US" sz="2000" b="1" dirty="0">
                <a:solidFill>
                  <a:srgbClr val="081C36"/>
                </a:solidFill>
              </a:rPr>
              <a:t> </a:t>
            </a:r>
            <a:r>
              <a:rPr lang="en-US" sz="2000" b="1" dirty="0" err="1">
                <a:solidFill>
                  <a:srgbClr val="081C36"/>
                </a:solidFill>
              </a:rPr>
              <a:t>trữ</a:t>
            </a:r>
            <a:r>
              <a:rPr lang="en-US" sz="2000" b="1" dirty="0">
                <a:solidFill>
                  <a:srgbClr val="081C36"/>
                </a:solidFill>
              </a:rPr>
              <a:t> </a:t>
            </a:r>
            <a:r>
              <a:rPr lang="en-US" sz="2000" b="1" dirty="0" err="1">
                <a:solidFill>
                  <a:srgbClr val="081C36"/>
                </a:solidFill>
              </a:rPr>
              <a:t>và</a:t>
            </a:r>
            <a:r>
              <a:rPr lang="en-US" sz="2000" b="1" dirty="0">
                <a:solidFill>
                  <a:srgbClr val="081C36"/>
                </a:solidFill>
              </a:rPr>
              <a:t> </a:t>
            </a:r>
            <a:r>
              <a:rPr lang="en-US" sz="2000" b="1" dirty="0" err="1">
                <a:solidFill>
                  <a:srgbClr val="081C36"/>
                </a:solidFill>
              </a:rPr>
              <a:t>khai</a:t>
            </a:r>
            <a:r>
              <a:rPr lang="en-US" sz="2000" b="1" dirty="0">
                <a:solidFill>
                  <a:srgbClr val="081C36"/>
                </a:solidFill>
              </a:rPr>
              <a:t> </a:t>
            </a:r>
            <a:r>
              <a:rPr lang="en-US" sz="2000" b="1" dirty="0" err="1">
                <a:solidFill>
                  <a:srgbClr val="081C36"/>
                </a:solidFill>
              </a:rPr>
              <a:t>thác</a:t>
            </a:r>
            <a:r>
              <a:rPr lang="en-US" sz="2000" b="1" dirty="0">
                <a:solidFill>
                  <a:srgbClr val="081C36"/>
                </a:solidFill>
              </a:rPr>
              <a:t> </a:t>
            </a:r>
            <a:r>
              <a:rPr lang="en-US" sz="2000" b="1" dirty="0" err="1">
                <a:solidFill>
                  <a:srgbClr val="081C36"/>
                </a:solidFill>
              </a:rPr>
              <a:t>nước</a:t>
            </a:r>
            <a:r>
              <a:rPr lang="en-US" sz="2000" b="1" dirty="0">
                <a:solidFill>
                  <a:srgbClr val="081C36"/>
                </a:solidFill>
              </a:rPr>
              <a:t> an </a:t>
            </a:r>
            <a:r>
              <a:rPr lang="en-US" sz="2000" b="1" dirty="0" err="1">
                <a:solidFill>
                  <a:srgbClr val="081C36"/>
                </a:solidFill>
              </a:rPr>
              <a:t>toàn</a:t>
            </a:r>
            <a:endParaRPr sz="2000" b="1" dirty="0">
              <a:solidFill>
                <a:srgbClr val="081C36"/>
              </a:solidFill>
            </a:endParaRPr>
          </a:p>
        </p:txBody>
      </p:sp>
      <p:sp>
        <p:nvSpPr>
          <p:cNvPr id="224" name="Google Shape;224;p1">
            <a:extLst>
              <a:ext uri="{FF2B5EF4-FFF2-40B4-BE49-F238E27FC236}">
                <a16:creationId xmlns:a16="http://schemas.microsoft.com/office/drawing/2014/main" id="{AEEAA82C-BFAD-3A87-101C-2B337FF10BA5}"/>
              </a:ext>
            </a:extLst>
          </p:cNvPr>
          <p:cNvSpPr/>
          <p:nvPr/>
        </p:nvSpPr>
        <p:spPr>
          <a:xfrm>
            <a:off x="2483178" y="3968181"/>
            <a:ext cx="7883444" cy="793294"/>
          </a:xfrm>
          <a:prstGeom prst="rect">
            <a:avLst/>
          </a:prstGeom>
          <a:solidFill>
            <a:srgbClr val="699B3A">
              <a:alpha val="600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1">
            <a:extLst>
              <a:ext uri="{FF2B5EF4-FFF2-40B4-BE49-F238E27FC236}">
                <a16:creationId xmlns:a16="http://schemas.microsoft.com/office/drawing/2014/main" id="{177961AE-9F61-9769-D3F7-0490427DA60B}"/>
              </a:ext>
            </a:extLst>
          </p:cNvPr>
          <p:cNvSpPr/>
          <p:nvPr/>
        </p:nvSpPr>
        <p:spPr>
          <a:xfrm>
            <a:off x="1993754" y="3943446"/>
            <a:ext cx="872208" cy="868836"/>
          </a:xfrm>
          <a:prstGeom prst="ellipse">
            <a:avLst/>
          </a:prstGeom>
          <a:solidFill>
            <a:srgbClr val="699B3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1">
            <a:extLst>
              <a:ext uri="{FF2B5EF4-FFF2-40B4-BE49-F238E27FC236}">
                <a16:creationId xmlns:a16="http://schemas.microsoft.com/office/drawing/2014/main" id="{3CD98D16-BAE3-D0C0-2B39-BB8E03506BFA}"/>
              </a:ext>
            </a:extLst>
          </p:cNvPr>
          <p:cNvSpPr txBox="1"/>
          <p:nvPr/>
        </p:nvSpPr>
        <p:spPr>
          <a:xfrm>
            <a:off x="2239799" y="4094151"/>
            <a:ext cx="380117" cy="541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1">
            <a:extLst>
              <a:ext uri="{FF2B5EF4-FFF2-40B4-BE49-F238E27FC236}">
                <a16:creationId xmlns:a16="http://schemas.microsoft.com/office/drawing/2014/main" id="{537EC851-7DE8-8D73-7F65-E1C0E2DBE009}"/>
              </a:ext>
            </a:extLst>
          </p:cNvPr>
          <p:cNvSpPr txBox="1"/>
          <p:nvPr/>
        </p:nvSpPr>
        <p:spPr>
          <a:xfrm>
            <a:off x="3355386" y="4178722"/>
            <a:ext cx="6722064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SzPts val="2000"/>
            </a:pPr>
            <a: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III</a:t>
            </a:r>
            <a:r>
              <a:rPr lang="en-US" sz="2000" b="1" dirty="0"/>
              <a:t>. Các </a:t>
            </a:r>
            <a:r>
              <a:rPr lang="en-US" sz="2000" b="1" dirty="0" err="1"/>
              <a:t>phương</a:t>
            </a:r>
            <a:r>
              <a:rPr lang="en-US" sz="2000" b="1" dirty="0"/>
              <a:t> </a:t>
            </a:r>
            <a:r>
              <a:rPr lang="en-US" sz="2000" b="1" dirty="0" err="1"/>
              <a:t>pháp</a:t>
            </a:r>
            <a:r>
              <a:rPr lang="en-US" sz="2000" b="1" dirty="0"/>
              <a:t> </a:t>
            </a:r>
            <a:r>
              <a:rPr lang="en-US" sz="2000" b="1" dirty="0" err="1"/>
              <a:t>cất</a:t>
            </a:r>
            <a:r>
              <a:rPr lang="en-US" sz="2000" b="1" dirty="0"/>
              <a:t> </a:t>
            </a:r>
            <a:r>
              <a:rPr lang="en-US" sz="2000" b="1" dirty="0" err="1"/>
              <a:t>trữ</a:t>
            </a:r>
            <a:r>
              <a:rPr lang="en-US" sz="2000" b="1" dirty="0"/>
              <a:t> </a:t>
            </a:r>
            <a:r>
              <a:rPr lang="en-US" sz="2000" b="1" dirty="0" err="1"/>
              <a:t>nước</a:t>
            </a:r>
            <a:r>
              <a:rPr lang="en-US" sz="2000" b="1" dirty="0"/>
              <a:t> </a:t>
            </a:r>
            <a:r>
              <a:rPr lang="en-US" sz="2000" b="1" dirty="0" err="1"/>
              <a:t>hiện</a:t>
            </a:r>
            <a:r>
              <a:rPr lang="en-US" sz="2000" b="1" dirty="0"/>
              <a:t> nay</a:t>
            </a:r>
            <a:endParaRPr sz="2000" b="1" dirty="0"/>
          </a:p>
        </p:txBody>
      </p:sp>
      <p:sp>
        <p:nvSpPr>
          <p:cNvPr id="228" name="Google Shape;228;p1">
            <a:extLst>
              <a:ext uri="{FF2B5EF4-FFF2-40B4-BE49-F238E27FC236}">
                <a16:creationId xmlns:a16="http://schemas.microsoft.com/office/drawing/2014/main" id="{E5293389-9549-1ADB-B144-887BE4730A77}"/>
              </a:ext>
            </a:extLst>
          </p:cNvPr>
          <p:cNvSpPr txBox="1"/>
          <p:nvPr/>
        </p:nvSpPr>
        <p:spPr>
          <a:xfrm>
            <a:off x="5688902" y="2450326"/>
            <a:ext cx="4056064" cy="5873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45833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1">
            <a:extLst>
              <a:ext uri="{FF2B5EF4-FFF2-40B4-BE49-F238E27FC236}">
                <a16:creationId xmlns:a16="http://schemas.microsoft.com/office/drawing/2014/main" id="{5905D463-0EF2-DA44-5B02-D774BE4B4DA4}"/>
              </a:ext>
            </a:extLst>
          </p:cNvPr>
          <p:cNvSpPr txBox="1"/>
          <p:nvPr/>
        </p:nvSpPr>
        <p:spPr>
          <a:xfrm>
            <a:off x="2239799" y="1885061"/>
            <a:ext cx="380117" cy="541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 sz="26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1">
            <a:extLst>
              <a:ext uri="{FF2B5EF4-FFF2-40B4-BE49-F238E27FC236}">
                <a16:creationId xmlns:a16="http://schemas.microsoft.com/office/drawing/2014/main" id="{D1873553-D288-6A6C-3EBE-3E8D45950902}"/>
              </a:ext>
            </a:extLst>
          </p:cNvPr>
          <p:cNvSpPr/>
          <p:nvPr/>
        </p:nvSpPr>
        <p:spPr>
          <a:xfrm>
            <a:off x="534148" y="221646"/>
            <a:ext cx="5465959" cy="855679"/>
          </a:xfrm>
          <a:prstGeom prst="rect">
            <a:avLst/>
          </a:prstGeom>
          <a:solidFill>
            <a:srgbClr val="01A0AC">
              <a:alpha val="6000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7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1" name="Google Shape;231;p1">
            <a:extLst>
              <a:ext uri="{FF2B5EF4-FFF2-40B4-BE49-F238E27FC236}">
                <a16:creationId xmlns:a16="http://schemas.microsoft.com/office/drawing/2014/main" id="{0DB86B2D-77B2-C2E0-58B2-92340167DF9D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47119" y="299747"/>
            <a:ext cx="5752988" cy="6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/>
              <a:t>NỘI DUNG TRÌNH BÀY</a:t>
            </a:r>
            <a:endParaRPr/>
          </a:p>
        </p:txBody>
      </p:sp>
      <p:sp>
        <p:nvSpPr>
          <p:cNvPr id="232" name="Google Shape;232;p1">
            <a:extLst>
              <a:ext uri="{FF2B5EF4-FFF2-40B4-BE49-F238E27FC236}">
                <a16:creationId xmlns:a16="http://schemas.microsoft.com/office/drawing/2014/main" id="{C52ED263-C097-AAEE-12E3-50E1F4F70FC8}"/>
              </a:ext>
            </a:extLst>
          </p:cNvPr>
          <p:cNvSpPr/>
          <p:nvPr/>
        </p:nvSpPr>
        <p:spPr>
          <a:xfrm>
            <a:off x="2485844" y="5090735"/>
            <a:ext cx="7883445" cy="793294"/>
          </a:xfrm>
          <a:prstGeom prst="rect">
            <a:avLst/>
          </a:prstGeom>
          <a:solidFill>
            <a:srgbClr val="00AEEF">
              <a:alpha val="600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1">
            <a:extLst>
              <a:ext uri="{FF2B5EF4-FFF2-40B4-BE49-F238E27FC236}">
                <a16:creationId xmlns:a16="http://schemas.microsoft.com/office/drawing/2014/main" id="{CEAA2142-90F6-32BE-99DB-21155A70A94F}"/>
              </a:ext>
            </a:extLst>
          </p:cNvPr>
          <p:cNvSpPr/>
          <p:nvPr/>
        </p:nvSpPr>
        <p:spPr>
          <a:xfrm>
            <a:off x="1993754" y="5071216"/>
            <a:ext cx="872208" cy="868836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1">
            <a:extLst>
              <a:ext uri="{FF2B5EF4-FFF2-40B4-BE49-F238E27FC236}">
                <a16:creationId xmlns:a16="http://schemas.microsoft.com/office/drawing/2014/main" id="{8BE62902-E154-C49E-D4DC-CF93C6E7E1F9}"/>
              </a:ext>
            </a:extLst>
          </p:cNvPr>
          <p:cNvSpPr txBox="1"/>
          <p:nvPr/>
        </p:nvSpPr>
        <p:spPr>
          <a:xfrm>
            <a:off x="2244549" y="5219757"/>
            <a:ext cx="37061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1">
            <a:extLst>
              <a:ext uri="{FF2B5EF4-FFF2-40B4-BE49-F238E27FC236}">
                <a16:creationId xmlns:a16="http://schemas.microsoft.com/office/drawing/2014/main" id="{FADF9955-61E3-EF72-6C26-FB473EF8AE48}"/>
              </a:ext>
            </a:extLst>
          </p:cNvPr>
          <p:cNvSpPr txBox="1"/>
          <p:nvPr/>
        </p:nvSpPr>
        <p:spPr>
          <a:xfrm>
            <a:off x="3355386" y="5320988"/>
            <a:ext cx="6842860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lnSpc>
                <a:spcPct val="90000"/>
              </a:lnSpc>
              <a:buSzPts val="2000"/>
            </a:pPr>
            <a:r>
              <a:rPr lang="en-US" sz="2000" b="1" i="0" u="none" strike="noStrike" cap="none" dirty="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IV. </a:t>
            </a:r>
            <a:r>
              <a:rPr lang="en-US" sz="2000" b="1" i="0" u="none" strike="noStrike" cap="none" dirty="0" err="1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Một</a:t>
            </a:r>
            <a:r>
              <a:rPr lang="en-US" sz="2000" b="1" i="0" u="none" strike="noStrike" cap="none" dirty="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1" i="0" u="none" strike="noStrike" cap="none" dirty="0" err="1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số</a:t>
            </a:r>
            <a:r>
              <a:rPr lang="en-US" sz="2000" b="1" i="0" u="none" strike="noStrike" cap="none" dirty="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1" i="0" u="none" strike="noStrike" cap="none" dirty="0" err="1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nghiên</a:t>
            </a:r>
            <a:r>
              <a:rPr lang="en-US" sz="2000" b="1" i="0" u="none" strike="noStrike" cap="none" dirty="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1" i="0" u="none" strike="noStrike" cap="none" dirty="0" err="1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cứu</a:t>
            </a:r>
            <a:r>
              <a:rPr lang="en-US" sz="2000" b="1" i="0" u="none" strike="noStrike" cap="none" dirty="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1" i="0" u="none" strike="noStrike" cap="none" dirty="0" err="1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áp</a:t>
            </a:r>
            <a:r>
              <a:rPr lang="en-US" sz="2000" b="1" i="0" u="none" strike="noStrike" cap="none" dirty="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1" dirty="0" err="1">
                <a:solidFill>
                  <a:schemeClr val="accent2"/>
                </a:solidFill>
              </a:rPr>
              <a:t>dụng</a:t>
            </a:r>
            <a:r>
              <a:rPr lang="en-US" sz="2000" b="1" dirty="0">
                <a:solidFill>
                  <a:schemeClr val="accent2"/>
                </a:solidFill>
              </a:rPr>
              <a:t> </a:t>
            </a:r>
            <a:r>
              <a:rPr lang="en-US" sz="2000" b="1" dirty="0" err="1">
                <a:solidFill>
                  <a:schemeClr val="accent2"/>
                </a:solidFill>
              </a:rPr>
              <a:t>thực</a:t>
            </a:r>
            <a:r>
              <a:rPr lang="en-US" sz="2000" b="1" dirty="0">
                <a:solidFill>
                  <a:schemeClr val="accent2"/>
                </a:solidFill>
              </a:rPr>
              <a:t> </a:t>
            </a:r>
            <a:r>
              <a:rPr lang="en-US" sz="2000" b="1" dirty="0" err="1">
                <a:solidFill>
                  <a:schemeClr val="accent2"/>
                </a:solidFill>
              </a:rPr>
              <a:t>tế</a:t>
            </a:r>
            <a:r>
              <a:rPr lang="en-US" sz="2000" b="1" dirty="0">
                <a:solidFill>
                  <a:schemeClr val="accent2"/>
                </a:solidFill>
              </a:rPr>
              <a:t> ở Việt Nam</a:t>
            </a:r>
            <a:endParaRPr sz="2000" b="1" dirty="0">
              <a:solidFill>
                <a:schemeClr val="accent2"/>
              </a:solidFill>
            </a:endParaRPr>
          </a:p>
        </p:txBody>
      </p:sp>
      <p:sp>
        <p:nvSpPr>
          <p:cNvPr id="236" name="Google Shape;236;p1">
            <a:extLst>
              <a:ext uri="{FF2B5EF4-FFF2-40B4-BE49-F238E27FC236}">
                <a16:creationId xmlns:a16="http://schemas.microsoft.com/office/drawing/2014/main" id="{36341852-9247-5528-0713-833930CA0080}"/>
              </a:ext>
            </a:extLst>
          </p:cNvPr>
          <p:cNvSpPr txBox="1"/>
          <p:nvPr/>
        </p:nvSpPr>
        <p:spPr>
          <a:xfrm>
            <a:off x="2244550" y="6365557"/>
            <a:ext cx="37061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7307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>
          <a:extLst>
            <a:ext uri="{FF2B5EF4-FFF2-40B4-BE49-F238E27FC236}">
              <a16:creationId xmlns:a16="http://schemas.microsoft.com/office/drawing/2014/main" id="{A57DAC43-93E7-325C-C91E-A9B153B411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">
            <a:extLst>
              <a:ext uri="{FF2B5EF4-FFF2-40B4-BE49-F238E27FC236}">
                <a16:creationId xmlns:a16="http://schemas.microsoft.com/office/drawing/2014/main" id="{4FAEDD50-A9A0-A2E4-6720-CBA5BFEBA2B8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47117" y="299747"/>
            <a:ext cx="11364309" cy="6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 algn="l">
              <a:buSzPts val="2400"/>
            </a:pPr>
            <a:r>
              <a:rPr lang="en-US" sz="3200" dirty="0"/>
              <a:t>I. </a:t>
            </a:r>
            <a:r>
              <a:rPr lang="en-US" sz="3200" dirty="0" err="1"/>
              <a:t>Vấn</a:t>
            </a:r>
            <a:r>
              <a:rPr lang="en-US" sz="3200" dirty="0"/>
              <a:t> </a:t>
            </a:r>
            <a:r>
              <a:rPr lang="en-US" sz="3200" dirty="0" err="1"/>
              <a:t>đề</a:t>
            </a:r>
            <a:r>
              <a:rPr lang="en-US" sz="3200" dirty="0"/>
              <a:t> </a:t>
            </a:r>
            <a:r>
              <a:rPr lang="en-US" sz="3200" dirty="0" err="1"/>
              <a:t>chung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081C36"/>
                </a:solidFill>
              </a:rPr>
              <a:t>tình</a:t>
            </a:r>
            <a:r>
              <a:rPr lang="en-US" sz="3200" dirty="0">
                <a:solidFill>
                  <a:srgbClr val="081C36"/>
                </a:solidFill>
              </a:rPr>
              <a:t> </a:t>
            </a:r>
            <a:r>
              <a:rPr lang="en-US" sz="3200" dirty="0" err="1">
                <a:solidFill>
                  <a:srgbClr val="081C36"/>
                </a:solidFill>
              </a:rPr>
              <a:t>hình</a:t>
            </a:r>
            <a:r>
              <a:rPr lang="en-US" sz="3200" dirty="0">
                <a:solidFill>
                  <a:srgbClr val="081C36"/>
                </a:solidFill>
              </a:rPr>
              <a:t> khan </a:t>
            </a:r>
            <a:r>
              <a:rPr lang="en-US" sz="3200" dirty="0" err="1">
                <a:solidFill>
                  <a:srgbClr val="081C36"/>
                </a:solidFill>
              </a:rPr>
              <a:t>hiếm</a:t>
            </a:r>
            <a:r>
              <a:rPr lang="en-US" sz="3200" dirty="0">
                <a:solidFill>
                  <a:srgbClr val="081C36"/>
                </a:solidFill>
              </a:rPr>
              <a:t> </a:t>
            </a:r>
            <a:r>
              <a:rPr lang="en-US" sz="3200" dirty="0" err="1">
                <a:solidFill>
                  <a:srgbClr val="081C36"/>
                </a:solidFill>
              </a:rPr>
              <a:t>nước</a:t>
            </a:r>
            <a:r>
              <a:rPr lang="en-US" sz="3200" dirty="0">
                <a:solidFill>
                  <a:srgbClr val="081C36"/>
                </a:solidFill>
              </a:rPr>
              <a:t> ở Việt Nam</a:t>
            </a:r>
            <a:endParaRPr sz="3200" dirty="0"/>
          </a:p>
        </p:txBody>
      </p:sp>
      <p:sp>
        <p:nvSpPr>
          <p:cNvPr id="236" name="Google Shape;236;p1">
            <a:extLst>
              <a:ext uri="{FF2B5EF4-FFF2-40B4-BE49-F238E27FC236}">
                <a16:creationId xmlns:a16="http://schemas.microsoft.com/office/drawing/2014/main" id="{C4D2D143-A2EA-4878-224C-C48034974D8B}"/>
              </a:ext>
            </a:extLst>
          </p:cNvPr>
          <p:cNvSpPr txBox="1"/>
          <p:nvPr/>
        </p:nvSpPr>
        <p:spPr>
          <a:xfrm>
            <a:off x="2244550" y="6365557"/>
            <a:ext cx="37061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DA838D-EE50-5803-2732-492D36333DB8}"/>
              </a:ext>
            </a:extLst>
          </p:cNvPr>
          <p:cNvSpPr txBox="1"/>
          <p:nvPr/>
        </p:nvSpPr>
        <p:spPr>
          <a:xfrm>
            <a:off x="1132113" y="1235127"/>
            <a:ext cx="10479316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eaLnBrk="0" fontAlgn="base" hangingPunct="0">
              <a:spcBef>
                <a:spcPts val="600"/>
              </a:spcBef>
              <a:spcAft>
                <a:spcPts val="600"/>
              </a:spcAft>
              <a:buClrTx/>
              <a:buFont typeface="Wingdings" panose="05000000000000000000" pitchFamily="2" charset="2"/>
              <a:buChar char="ü"/>
            </a:pP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Tài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nguyên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nước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giữ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vai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trò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then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chốt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đối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phát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triển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bền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vững</a:t>
            </a:r>
            <a:endParaRPr lang="en-US" altLang="en-US" sz="24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342900" lvl="0" indent="-342900" eaLnBrk="0" fontAlgn="base" hangingPunct="0">
              <a:spcBef>
                <a:spcPts val="600"/>
              </a:spcBef>
              <a:spcAft>
                <a:spcPts val="600"/>
              </a:spcAft>
              <a:buClrTx/>
              <a:buFont typeface="Wingdings" panose="05000000000000000000" pitchFamily="2" charset="2"/>
              <a:buChar char="ü"/>
            </a:pP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Nhu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cầu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nước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tăng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nhanh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chịu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tác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động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mạnh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của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biến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đổi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khí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hậu</a:t>
            </a:r>
            <a:endParaRPr lang="en-US" altLang="en-US" sz="24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342900" lvl="0" indent="-342900" eaLnBrk="0" fontAlgn="base" hangingPunct="0">
              <a:spcBef>
                <a:spcPts val="600"/>
              </a:spcBef>
              <a:spcAft>
                <a:spcPts val="600"/>
              </a:spcAft>
              <a:buClrTx/>
              <a:buFont typeface="Wingdings" panose="05000000000000000000" pitchFamily="2" charset="2"/>
              <a:buChar char="ü"/>
            </a:pP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Tổng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thể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khá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dồi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dào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nhưng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phân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bố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rất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không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đều</a:t>
            </a:r>
            <a:endParaRPr lang="en-US" altLang="en-US" sz="24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C875D32B-515B-A3C2-6FDB-12EAB6C9D78F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1360152" y="3028612"/>
            <a:ext cx="9471695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Mưa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&amp;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phân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bố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nước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	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Lượng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mưa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TB: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1.600–2.500 mm/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năm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(~640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tỷ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m³/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năm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	70–85%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mưa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tập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trung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trong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4–5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tháng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mùa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mưa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	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Tình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trạng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phổ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biến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thừa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nước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mùa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mưa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thiếu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nước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mùa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khô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	Nam Trung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Bộ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mưa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thấp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400–700 mm/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năm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), khan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hiếm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nước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nghiêm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trọng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Nước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mặt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	3.450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sông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suối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tổng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dòng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chảy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830–840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tỷ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m³/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năm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	&gt;63%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dòng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chảy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từ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ngoài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lãnh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thổ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→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dễ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bị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tổn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thương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	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Nhiều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lưu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vực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chịu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ô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nhiễm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và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suy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giảm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chất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lượng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nước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Nước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ngầm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2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	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Trữ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lượng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tiềm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năng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63–91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tỷ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m³/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năm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2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	Khai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thác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quá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mức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→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hạ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mực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nước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sụt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lún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đất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(ĐBSCL 1–3 cm/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năm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2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	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Chất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lượng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suy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giảm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nhiễm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mặn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asen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amoni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coliform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6790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"/>
          <p:cNvSpPr txBox="1"/>
          <p:nvPr/>
        </p:nvSpPr>
        <p:spPr>
          <a:xfrm>
            <a:off x="2244550" y="6365557"/>
            <a:ext cx="37061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D17242-D0BA-26A0-4FC0-FEB68F204E95}"/>
              </a:ext>
            </a:extLst>
          </p:cNvPr>
          <p:cNvSpPr txBox="1"/>
          <p:nvPr/>
        </p:nvSpPr>
        <p:spPr>
          <a:xfrm>
            <a:off x="2429857" y="5993510"/>
            <a:ext cx="733228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1" dirty="0" err="1">
                <a:latin typeface="+mn-lt"/>
              </a:rPr>
              <a:t>Tổng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lượng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nước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khai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sử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dụng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của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các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công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trình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tại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các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khu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vực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lưu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vực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sông</a:t>
            </a:r>
            <a:r>
              <a:rPr lang="en-US" sz="1600" b="1" dirty="0">
                <a:latin typeface="+mn-lt"/>
              </a:rPr>
              <a:t> (</a:t>
            </a:r>
            <a:r>
              <a:rPr lang="en-US" sz="1600" b="1" dirty="0" err="1">
                <a:latin typeface="+mn-lt"/>
              </a:rPr>
              <a:t>Bộ</a:t>
            </a:r>
            <a:r>
              <a:rPr lang="en-US" sz="1600" b="1" dirty="0">
                <a:latin typeface="+mn-lt"/>
              </a:rPr>
              <a:t> Tài </a:t>
            </a:r>
            <a:r>
              <a:rPr lang="en-US" sz="1600" b="1" dirty="0" err="1">
                <a:latin typeface="+mn-lt"/>
              </a:rPr>
              <a:t>nguyên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và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môi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trường</a:t>
            </a:r>
            <a:r>
              <a:rPr lang="en-US" sz="1600" b="1" dirty="0">
                <a:latin typeface="+mn-lt"/>
              </a:rPr>
              <a:t>, 2022)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C8F39C0-67F2-FB78-61A4-076B559E46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352" y="154980"/>
            <a:ext cx="8769296" cy="573850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>
          <a:extLst>
            <a:ext uri="{FF2B5EF4-FFF2-40B4-BE49-F238E27FC236}">
              <a16:creationId xmlns:a16="http://schemas.microsoft.com/office/drawing/2014/main" id="{0C4AE2CC-074F-CD66-EF15-F4892CFB95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">
            <a:extLst>
              <a:ext uri="{FF2B5EF4-FFF2-40B4-BE49-F238E27FC236}">
                <a16:creationId xmlns:a16="http://schemas.microsoft.com/office/drawing/2014/main" id="{CFD4C887-F911-7087-2D28-3D3F65744D30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47118" y="299747"/>
            <a:ext cx="11697232" cy="6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 algn="l">
              <a:buSzPts val="2400"/>
            </a:pPr>
            <a:r>
              <a:rPr lang="en-US" sz="2800" dirty="0"/>
              <a:t>C</a:t>
            </a:r>
            <a:r>
              <a:rPr lang="vi-VN" sz="2800" dirty="0"/>
              <a:t>ác khu vực khan hiếm nước ở </a:t>
            </a:r>
            <a:r>
              <a:rPr lang="en-US" sz="2800" dirty="0"/>
              <a:t>V</a:t>
            </a:r>
            <a:r>
              <a:rPr lang="vi-VN" sz="2800" dirty="0"/>
              <a:t>iệt </a:t>
            </a:r>
            <a:r>
              <a:rPr lang="en-US" sz="2800" dirty="0"/>
              <a:t>N</a:t>
            </a:r>
            <a:r>
              <a:rPr lang="vi-VN" sz="2800" dirty="0"/>
              <a:t>am &amp; nguyên nhân</a:t>
            </a:r>
            <a:endParaRPr sz="2800" dirty="0"/>
          </a:p>
        </p:txBody>
      </p:sp>
      <p:sp>
        <p:nvSpPr>
          <p:cNvPr id="236" name="Google Shape;236;p1">
            <a:extLst>
              <a:ext uri="{FF2B5EF4-FFF2-40B4-BE49-F238E27FC236}">
                <a16:creationId xmlns:a16="http://schemas.microsoft.com/office/drawing/2014/main" id="{4F8408A8-6087-35E6-84E1-92F062570061}"/>
              </a:ext>
            </a:extLst>
          </p:cNvPr>
          <p:cNvSpPr txBox="1"/>
          <p:nvPr/>
        </p:nvSpPr>
        <p:spPr>
          <a:xfrm>
            <a:off x="2244550" y="6365557"/>
            <a:ext cx="37061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D9B961-8C51-839A-7DC9-86F13F173C0D}"/>
              </a:ext>
            </a:extLst>
          </p:cNvPr>
          <p:cNvSpPr txBox="1"/>
          <p:nvPr/>
        </p:nvSpPr>
        <p:spPr>
          <a:xfrm>
            <a:off x="414580" y="1443841"/>
            <a:ext cx="5681420" cy="49859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vi-VN" sz="1600" b="1" dirty="0"/>
              <a:t>Các khu vực khan hiếm nước điển hình</a:t>
            </a:r>
            <a:endParaRPr lang="vi-VN" sz="1600" dirty="0"/>
          </a:p>
          <a:p>
            <a:r>
              <a:rPr lang="vi-VN" sz="1600" b="1" dirty="0"/>
              <a:t>Nam Trung Bộ (Ninh Thuận – Bình Thuận)</a:t>
            </a:r>
            <a:endParaRPr lang="vi-VN" sz="16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vi-VN" sz="1600" dirty="0"/>
              <a:t>Lượng mưa rất thấp (</a:t>
            </a:r>
            <a:r>
              <a:rPr lang="vi-VN" sz="1600" b="1" dirty="0"/>
              <a:t>&lt;600 mm/năm</a:t>
            </a:r>
            <a:r>
              <a:rPr lang="vi-VN" sz="1600" dirty="0"/>
              <a:t>), </a:t>
            </a:r>
            <a:r>
              <a:rPr lang="vi-VN" sz="1600" b="1" dirty="0"/>
              <a:t>9–10 tháng khô hạn</a:t>
            </a:r>
            <a:endParaRPr lang="vi-VN" sz="16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vi-VN" sz="1600" dirty="0"/>
              <a:t>Hồ chứa ít, dung tích nhỏ → thiếu nước sinh hoạt &amp; tưới tiêu nghiêm trọng</a:t>
            </a:r>
          </a:p>
          <a:p>
            <a:r>
              <a:rPr lang="vi-VN" sz="1600" b="1" dirty="0"/>
              <a:t>Tây Nguyên</a:t>
            </a:r>
            <a:endParaRPr lang="vi-VN" sz="16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vi-VN" sz="1600" dirty="0"/>
              <a:t>Mùa khô kéo dài </a:t>
            </a:r>
            <a:r>
              <a:rPr lang="vi-VN" sz="1600" b="1" dirty="0"/>
              <a:t>6–7 tháng</a:t>
            </a:r>
            <a:endParaRPr lang="vi-VN" sz="16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vi-VN" sz="1600" dirty="0"/>
              <a:t>Suy giảm rừng đầu nguồn, mở rộng cây công nghiệp → nhu cầu nước vượt khả năng cung cấp</a:t>
            </a:r>
          </a:p>
          <a:p>
            <a:r>
              <a:rPr lang="vi-VN" sz="1600" b="1" dirty="0"/>
              <a:t>Đồng bằng sông Cửu Long</a:t>
            </a:r>
            <a:endParaRPr lang="vi-VN" sz="16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vi-VN" sz="1600" dirty="0"/>
              <a:t>Không thiếu mưa nhưng </a:t>
            </a:r>
            <a:r>
              <a:rPr lang="vi-VN" sz="1600" b="1" dirty="0"/>
              <a:t>thiếu nước ngọt</a:t>
            </a:r>
            <a:endParaRPr lang="vi-VN" sz="16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vi-VN" sz="1600" b="1" dirty="0"/>
              <a:t>Xâm nhập mặn sâu (đến ~100 km)</a:t>
            </a:r>
            <a:r>
              <a:rPr lang="vi-VN" sz="1600" dirty="0"/>
              <a:t>, dòng chảy Mê Kông suy giảm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vi-VN" sz="1600" dirty="0"/>
              <a:t>Khai thác nước ngầm quá mức → suy giảm &amp; ô nhiễm nguồn nước</a:t>
            </a:r>
          </a:p>
          <a:p>
            <a:r>
              <a:rPr lang="vi-VN" sz="1600" b="1" dirty="0"/>
              <a:t>Miền núi phía Bắc (vùng karst)</a:t>
            </a:r>
            <a:endParaRPr lang="vi-VN" sz="16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vi-VN" sz="1600" dirty="0"/>
              <a:t>Địa hình đá vôi → nước thấm nhanh, </a:t>
            </a:r>
            <a:r>
              <a:rPr lang="vi-VN" sz="1600" b="1" dirty="0"/>
              <a:t>thiếu nước mùa khô</a:t>
            </a:r>
            <a:endParaRPr lang="vi-VN" sz="16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vi-VN" sz="1600" dirty="0"/>
              <a:t>Người dân tiếp cận nguồn nước khó khăn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4011D4-A2B3-F6DA-B8DA-9285B2DE494E}"/>
              </a:ext>
            </a:extLst>
          </p:cNvPr>
          <p:cNvSpPr txBox="1"/>
          <p:nvPr/>
        </p:nvSpPr>
        <p:spPr>
          <a:xfrm>
            <a:off x="6923868" y="2521059"/>
            <a:ext cx="4853552" cy="3077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None/>
            </a:pPr>
            <a:r>
              <a:rPr lang="vi-VN" sz="1800" b="1" dirty="0"/>
              <a:t>Nguyên nhân chính</a:t>
            </a:r>
            <a:endParaRPr lang="vi-VN" sz="1800" dirty="0"/>
          </a:p>
          <a:p>
            <a:pPr marL="285750" lvl="1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vi-VN" sz="1800" b="1" dirty="0"/>
              <a:t>Biến đổi khí hậu</a:t>
            </a:r>
            <a:r>
              <a:rPr lang="vi-VN" sz="1800" dirty="0"/>
              <a:t>: tăng nhiệt, hạn hán kéo dài, mưa cực đoan</a:t>
            </a:r>
          </a:p>
          <a:p>
            <a:pPr marL="285750" lvl="1" indent="-285750"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vi-VN" sz="1800" b="1" dirty="0"/>
              <a:t>Phân bố mưa và địa hình bất lợi</a:t>
            </a:r>
            <a:endParaRPr lang="vi-VN" sz="1800" dirty="0"/>
          </a:p>
          <a:p>
            <a:pPr marL="285750" lvl="1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vi-VN" sz="1800" b="1" dirty="0"/>
              <a:t>Suy thoái rừng đầu nguồn</a:t>
            </a:r>
            <a:endParaRPr lang="vi-VN" sz="1800" dirty="0"/>
          </a:p>
          <a:p>
            <a:pPr marL="285750" lvl="1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vi-VN" sz="1800" b="1" dirty="0"/>
              <a:t>Ô nhiễm nước mặt và nước ngầm</a:t>
            </a:r>
            <a:endParaRPr lang="vi-VN" sz="1800" dirty="0"/>
          </a:p>
          <a:p>
            <a:pPr marL="285750" lvl="1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vi-VN" sz="1800" b="1" dirty="0"/>
              <a:t>Khai thác nước chưa hợp lý, nhu cầu tăng nhanh</a:t>
            </a:r>
            <a:endParaRPr lang="vi-VN" sz="1800" dirty="0"/>
          </a:p>
        </p:txBody>
      </p:sp>
    </p:spTree>
    <p:extLst>
      <p:ext uri="{BB962C8B-B14F-4D97-AF65-F5344CB8AC3E}">
        <p14:creationId xmlns:p14="http://schemas.microsoft.com/office/powerpoint/2010/main" val="400897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>
          <a:extLst>
            <a:ext uri="{FF2B5EF4-FFF2-40B4-BE49-F238E27FC236}">
              <a16:creationId xmlns:a16="http://schemas.microsoft.com/office/drawing/2014/main" id="{D4B594DD-DFFB-0DE4-CDBA-561B6B6503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">
            <a:extLst>
              <a:ext uri="{FF2B5EF4-FFF2-40B4-BE49-F238E27FC236}">
                <a16:creationId xmlns:a16="http://schemas.microsoft.com/office/drawing/2014/main" id="{9DBA4CE2-E27D-060E-3DF3-45370D488583}"/>
              </a:ext>
            </a:extLst>
          </p:cNvPr>
          <p:cNvSpPr txBox="1"/>
          <p:nvPr/>
        </p:nvSpPr>
        <p:spPr>
          <a:xfrm>
            <a:off x="2244550" y="6365557"/>
            <a:ext cx="37061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231;p1">
            <a:extLst>
              <a:ext uri="{FF2B5EF4-FFF2-40B4-BE49-F238E27FC236}">
                <a16:creationId xmlns:a16="http://schemas.microsoft.com/office/drawing/2014/main" id="{FD9410A8-2E7E-05D8-C79A-4D5252FAD8DD}"/>
              </a:ext>
            </a:extLst>
          </p:cNvPr>
          <p:cNvSpPr txBox="1">
            <a:spLocks/>
          </p:cNvSpPr>
          <p:nvPr/>
        </p:nvSpPr>
        <p:spPr>
          <a:xfrm>
            <a:off x="247117" y="299747"/>
            <a:ext cx="11364309" cy="6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Livvic"/>
              <a:buNone/>
              <a:defRPr sz="3700" b="1" i="0" u="none" strike="noStrike" cap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9pPr>
          </a:lstStyle>
          <a:p>
            <a:pPr algn="l">
              <a:buSzPts val="2400"/>
            </a:pPr>
            <a:r>
              <a:rPr lang="en-US" sz="3200" dirty="0"/>
              <a:t>I</a:t>
            </a:r>
            <a:r>
              <a:rPr lang="vi-VN" sz="3200" dirty="0"/>
              <a:t>I. </a:t>
            </a:r>
            <a:r>
              <a:rPr lang="en-US" sz="3200" dirty="0" err="1">
                <a:solidFill>
                  <a:srgbClr val="081C36"/>
                </a:solidFill>
              </a:rPr>
              <a:t>Cơ</a:t>
            </a:r>
            <a:r>
              <a:rPr lang="en-US" sz="3200" dirty="0">
                <a:solidFill>
                  <a:srgbClr val="081C36"/>
                </a:solidFill>
              </a:rPr>
              <a:t> </a:t>
            </a:r>
            <a:r>
              <a:rPr lang="en-US" sz="3200" dirty="0" err="1">
                <a:solidFill>
                  <a:srgbClr val="081C36"/>
                </a:solidFill>
              </a:rPr>
              <a:t>sở</a:t>
            </a:r>
            <a:r>
              <a:rPr lang="en-US" sz="3200" dirty="0">
                <a:solidFill>
                  <a:srgbClr val="081C36"/>
                </a:solidFill>
              </a:rPr>
              <a:t> khoa </a:t>
            </a:r>
            <a:r>
              <a:rPr lang="en-US" sz="3200" dirty="0" err="1">
                <a:solidFill>
                  <a:srgbClr val="081C36"/>
                </a:solidFill>
              </a:rPr>
              <a:t>học</a:t>
            </a:r>
            <a:r>
              <a:rPr lang="en-US" sz="3200" dirty="0">
                <a:solidFill>
                  <a:srgbClr val="081C36"/>
                </a:solidFill>
              </a:rPr>
              <a:t> </a:t>
            </a:r>
            <a:r>
              <a:rPr lang="en-US" sz="3200" dirty="0" err="1">
                <a:solidFill>
                  <a:srgbClr val="081C36"/>
                </a:solidFill>
              </a:rPr>
              <a:t>của</a:t>
            </a:r>
            <a:r>
              <a:rPr lang="en-US" sz="3200" dirty="0">
                <a:solidFill>
                  <a:srgbClr val="081C36"/>
                </a:solidFill>
              </a:rPr>
              <a:t> </a:t>
            </a:r>
            <a:r>
              <a:rPr lang="en-US" sz="3200" dirty="0" err="1">
                <a:solidFill>
                  <a:srgbClr val="081C36"/>
                </a:solidFill>
              </a:rPr>
              <a:t>cất</a:t>
            </a:r>
            <a:r>
              <a:rPr lang="en-US" sz="3200" dirty="0">
                <a:solidFill>
                  <a:srgbClr val="081C36"/>
                </a:solidFill>
              </a:rPr>
              <a:t> </a:t>
            </a:r>
            <a:r>
              <a:rPr lang="en-US" sz="3200" dirty="0" err="1">
                <a:solidFill>
                  <a:srgbClr val="081C36"/>
                </a:solidFill>
              </a:rPr>
              <a:t>trữ</a:t>
            </a:r>
            <a:r>
              <a:rPr lang="en-US" sz="3200" dirty="0">
                <a:solidFill>
                  <a:srgbClr val="081C36"/>
                </a:solidFill>
              </a:rPr>
              <a:t> </a:t>
            </a:r>
            <a:r>
              <a:rPr lang="en-US" sz="3200" dirty="0" err="1">
                <a:solidFill>
                  <a:srgbClr val="081C36"/>
                </a:solidFill>
              </a:rPr>
              <a:t>và</a:t>
            </a:r>
            <a:r>
              <a:rPr lang="en-US" sz="3200" dirty="0">
                <a:solidFill>
                  <a:srgbClr val="081C36"/>
                </a:solidFill>
              </a:rPr>
              <a:t> </a:t>
            </a:r>
            <a:r>
              <a:rPr lang="en-US" sz="3200" dirty="0" err="1">
                <a:solidFill>
                  <a:srgbClr val="081C36"/>
                </a:solidFill>
              </a:rPr>
              <a:t>khai</a:t>
            </a:r>
            <a:r>
              <a:rPr lang="en-US" sz="3200" dirty="0">
                <a:solidFill>
                  <a:srgbClr val="081C36"/>
                </a:solidFill>
              </a:rPr>
              <a:t> </a:t>
            </a:r>
            <a:r>
              <a:rPr lang="en-US" sz="3200" dirty="0" err="1">
                <a:solidFill>
                  <a:srgbClr val="081C36"/>
                </a:solidFill>
              </a:rPr>
              <a:t>thác</a:t>
            </a:r>
            <a:r>
              <a:rPr lang="en-US" sz="3200" dirty="0">
                <a:solidFill>
                  <a:srgbClr val="081C36"/>
                </a:solidFill>
              </a:rPr>
              <a:t> </a:t>
            </a:r>
            <a:r>
              <a:rPr lang="en-US" sz="3200" dirty="0" err="1">
                <a:solidFill>
                  <a:srgbClr val="081C36"/>
                </a:solidFill>
              </a:rPr>
              <a:t>nước</a:t>
            </a:r>
            <a:r>
              <a:rPr lang="en-US" sz="3200" dirty="0">
                <a:solidFill>
                  <a:srgbClr val="081C36"/>
                </a:solidFill>
              </a:rPr>
              <a:t> an </a:t>
            </a:r>
            <a:r>
              <a:rPr lang="en-US" sz="3200" dirty="0" err="1">
                <a:solidFill>
                  <a:srgbClr val="081C36"/>
                </a:solidFill>
              </a:rPr>
              <a:t>toàn</a:t>
            </a:r>
            <a:endParaRPr lang="vi-VN" sz="3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A65E837-5A0A-CAFF-61AE-D4224EED0A30}"/>
              </a:ext>
            </a:extLst>
          </p:cNvPr>
          <p:cNvSpPr txBox="1"/>
          <p:nvPr/>
        </p:nvSpPr>
        <p:spPr>
          <a:xfrm>
            <a:off x="785893" y="1213940"/>
            <a:ext cx="1062021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vi-VN" b="1" dirty="0"/>
              <a:t> </a:t>
            </a:r>
            <a:r>
              <a:rPr lang="vi-VN" sz="2400" b="1" dirty="0">
                <a:solidFill>
                  <a:schemeClr val="tx1"/>
                </a:solidFill>
                <a:latin typeface="Arial" panose="020B0604020202020204" pitchFamily="34" charset="0"/>
              </a:rPr>
              <a:t>Khái niệm nước an toàn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vi-VN" sz="2400" dirty="0">
                <a:solidFill>
                  <a:schemeClr val="tx1"/>
                </a:solidFill>
                <a:latin typeface="Arial" panose="020B0604020202020204" pitchFamily="34" charset="0"/>
              </a:rPr>
              <a:t>Nước an toàn: không chứa vi sinh vật, hóa chất độc hại, kim loại nặng… vượt giới hạn cho phép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vi-VN" sz="2400" dirty="0">
                <a:solidFill>
                  <a:schemeClr val="tx1"/>
                </a:solidFill>
                <a:latin typeface="Arial" panose="020B0604020202020204" pitchFamily="34" charset="0"/>
              </a:rPr>
              <a:t>Không gây hại cho sức khỏe con người, hệ sinh thái và sản xuất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vi-VN" sz="2400" dirty="0">
                <a:solidFill>
                  <a:schemeClr val="tx1"/>
                </a:solidFill>
                <a:latin typeface="Arial" panose="020B0604020202020204" pitchFamily="34" charset="0"/>
              </a:rPr>
              <a:t>Khác “nước sạch”: nước an toàn phải đạt quy chuẩn chất lượng cụ thể, không chỉ trong – không mùi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40440A52-A288-F57E-8961-B48832DACE5D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991213" y="3786457"/>
            <a:ext cx="995059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400" b="1" i="1" dirty="0" err="1">
                <a:solidFill>
                  <a:schemeClr val="tx1"/>
                </a:solidFill>
                <a:latin typeface="Arial" panose="020B0604020202020204" pitchFamily="34" charset="0"/>
              </a:rPr>
              <a:t>Không</a:t>
            </a:r>
            <a:r>
              <a:rPr lang="en-US" altLang="en-US" sz="2400" b="1" i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b="1" i="1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400" b="1" i="1" dirty="0">
                <a:solidFill>
                  <a:schemeClr val="tx1"/>
                </a:solidFill>
                <a:latin typeface="Arial" panose="020B0604020202020204" pitchFamily="34" charset="0"/>
              </a:rPr>
              <a:t> “</a:t>
            </a:r>
            <a:r>
              <a:rPr lang="en-US" altLang="en-US" sz="2400" b="1" i="1" dirty="0" err="1">
                <a:solidFill>
                  <a:schemeClr val="tx1"/>
                </a:solidFill>
                <a:latin typeface="Arial" panose="020B0604020202020204" pitchFamily="34" charset="0"/>
              </a:rPr>
              <a:t>một</a:t>
            </a:r>
            <a:r>
              <a:rPr lang="en-US" altLang="en-US" sz="2400" b="1" i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b="1" i="1" dirty="0" err="1">
                <a:solidFill>
                  <a:schemeClr val="tx1"/>
                </a:solidFill>
                <a:latin typeface="Arial" panose="020B0604020202020204" pitchFamily="34" charset="0"/>
              </a:rPr>
              <a:t>tiêu</a:t>
            </a:r>
            <a:r>
              <a:rPr lang="en-US" altLang="en-US" sz="2400" b="1" i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b="1" i="1" dirty="0" err="1">
                <a:solidFill>
                  <a:schemeClr val="tx1"/>
                </a:solidFill>
                <a:latin typeface="Arial" panose="020B0604020202020204" pitchFamily="34" charset="0"/>
              </a:rPr>
              <a:t>chuẩn</a:t>
            </a:r>
            <a:r>
              <a:rPr lang="en-US" altLang="en-US" sz="2400" b="1" i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b="1" i="1" dirty="0" err="1">
                <a:solidFill>
                  <a:schemeClr val="tx1"/>
                </a:solidFill>
                <a:latin typeface="Arial" panose="020B0604020202020204" pitchFamily="34" charset="0"/>
              </a:rPr>
              <a:t>chung</a:t>
            </a:r>
            <a:r>
              <a:rPr lang="en-US" altLang="en-US" sz="2400" b="1" i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b="1" i="1" dirty="0" err="1">
                <a:solidFill>
                  <a:schemeClr val="tx1"/>
                </a:solidFill>
                <a:latin typeface="Arial" panose="020B0604020202020204" pitchFamily="34" charset="0"/>
              </a:rPr>
              <a:t>cho</a:t>
            </a:r>
            <a:r>
              <a:rPr lang="en-US" altLang="en-US" sz="2400" b="1" i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b="1" i="1" dirty="0" err="1">
                <a:solidFill>
                  <a:schemeClr val="tx1"/>
                </a:solidFill>
                <a:latin typeface="Arial" panose="020B0604020202020204" pitchFamily="34" charset="0"/>
              </a:rPr>
              <a:t>mọi</a:t>
            </a:r>
            <a:r>
              <a:rPr lang="en-US" altLang="en-US" sz="2400" b="1" i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b="1" i="1" dirty="0" err="1">
                <a:solidFill>
                  <a:schemeClr val="tx1"/>
                </a:solidFill>
                <a:latin typeface="Arial" panose="020B0604020202020204" pitchFamily="34" charset="0"/>
              </a:rPr>
              <a:t>loại</a:t>
            </a:r>
            <a:r>
              <a:rPr lang="en-US" altLang="en-US" sz="2400" b="1" i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b="1" i="1" dirty="0" err="1">
                <a:solidFill>
                  <a:schemeClr val="tx1"/>
                </a:solidFill>
                <a:latin typeface="Arial" panose="020B0604020202020204" pitchFamily="34" charset="0"/>
              </a:rPr>
              <a:t>nước</a:t>
            </a:r>
            <a:r>
              <a:rPr lang="en-US" altLang="en-US" sz="2400" b="1" i="1" dirty="0">
                <a:solidFill>
                  <a:schemeClr val="tx1"/>
                </a:solidFill>
                <a:latin typeface="Arial" panose="020B0604020202020204" pitchFamily="34" charset="0"/>
              </a:rPr>
              <a:t>” </a:t>
            </a:r>
            <a:r>
              <a:rPr lang="en-US" altLang="en-US" sz="2400" b="1" i="1" dirty="0" err="1">
                <a:solidFill>
                  <a:schemeClr val="tx1"/>
                </a:solidFill>
                <a:latin typeface="Arial" panose="020B0604020202020204" pitchFamily="34" charset="0"/>
              </a:rPr>
              <a:t>mà</a:t>
            </a:r>
            <a:r>
              <a:rPr lang="en-US" altLang="en-US" sz="2400" b="1" i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b="1" i="1" dirty="0" err="1">
                <a:solidFill>
                  <a:schemeClr val="tx1"/>
                </a:solidFill>
                <a:latin typeface="Arial" panose="020B0604020202020204" pitchFamily="34" charset="0"/>
              </a:rPr>
              <a:t>phụ</a:t>
            </a:r>
            <a:r>
              <a:rPr lang="en-US" altLang="en-US" sz="2400" b="1" i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b="1" i="1" dirty="0" err="1">
                <a:solidFill>
                  <a:schemeClr val="tx1"/>
                </a:solidFill>
                <a:latin typeface="Arial" panose="020B0604020202020204" pitchFamily="34" charset="0"/>
              </a:rPr>
              <a:t>thuộc</a:t>
            </a:r>
            <a:r>
              <a:rPr lang="en-US" altLang="en-US" sz="2400" b="1" i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b="1" i="1" dirty="0" err="1">
                <a:solidFill>
                  <a:schemeClr val="tx1"/>
                </a:solidFill>
                <a:latin typeface="Arial" panose="020B0604020202020204" pitchFamily="34" charset="0"/>
              </a:rPr>
              <a:t>mục</a:t>
            </a:r>
            <a:r>
              <a:rPr lang="en-US" altLang="en-US" sz="2400" b="1" i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b="1" i="1" dirty="0" err="1">
                <a:solidFill>
                  <a:schemeClr val="tx1"/>
                </a:solidFill>
                <a:latin typeface="Arial" panose="020B0604020202020204" pitchFamily="34" charset="0"/>
              </a:rPr>
              <a:t>đích</a:t>
            </a:r>
            <a:r>
              <a:rPr lang="en-US" altLang="en-US" sz="2400" b="1" i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b="1" i="1" dirty="0" err="1">
                <a:solidFill>
                  <a:schemeClr val="tx1"/>
                </a:solidFill>
                <a:latin typeface="Arial" panose="020B0604020202020204" pitchFamily="34" charset="0"/>
              </a:rPr>
              <a:t>sử</a:t>
            </a:r>
            <a:r>
              <a:rPr lang="en-US" altLang="en-US" sz="2400" b="1" i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b="1" i="1" dirty="0" err="1">
                <a:solidFill>
                  <a:schemeClr val="tx1"/>
                </a:solidFill>
                <a:latin typeface="Arial" panose="020B0604020202020204" pitchFamily="34" charset="0"/>
              </a:rPr>
              <a:t>dụng</a:t>
            </a:r>
            <a:endParaRPr lang="en-US" altLang="en-US" sz="2400" b="1" i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A7B91D7-2C13-2213-C287-39032275809D}"/>
              </a:ext>
            </a:extLst>
          </p:cNvPr>
          <p:cNvSpPr txBox="1"/>
          <p:nvPr/>
        </p:nvSpPr>
        <p:spPr>
          <a:xfrm>
            <a:off x="492071" y="4765119"/>
            <a:ext cx="6098582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N</a:t>
            </a:r>
            <a:r>
              <a:rPr lang="vi-VN" b="1" dirty="0"/>
              <a:t>ước sinh hoạt – QCVN 01-1:2018/BYT</a:t>
            </a:r>
            <a:endParaRPr lang="vi-VN" dirty="0"/>
          </a:p>
          <a:p>
            <a:pPr>
              <a:buFont typeface="Arial" panose="020B0604020202020204" pitchFamily="34" charset="0"/>
              <a:buChar char="•"/>
            </a:pPr>
            <a:r>
              <a:rPr lang="vi-VN" dirty="0"/>
              <a:t>Áp dụng cho tắm, giặt, nấu ăn (không nhất thiết uống trực tiếp)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vi-VN" dirty="0"/>
              <a:t>Yêu cầu chính: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vi-VN" dirty="0"/>
              <a:t>pH </a:t>
            </a:r>
            <a:r>
              <a:rPr lang="vi-VN" b="1" dirty="0"/>
              <a:t>6,5–8,5</a:t>
            </a:r>
            <a:r>
              <a:rPr lang="vi-VN" dirty="0"/>
              <a:t>; độ đục </a:t>
            </a:r>
            <a:r>
              <a:rPr lang="vi-VN" b="1" dirty="0"/>
              <a:t>≤1 NTU</a:t>
            </a:r>
            <a:endParaRPr lang="vi-VN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vi-VN" dirty="0"/>
              <a:t>Kim loại nặng (As, Pb, Hg, Cd) </a:t>
            </a:r>
            <a:r>
              <a:rPr lang="vi-VN" b="1" dirty="0"/>
              <a:t>rất thấp</a:t>
            </a:r>
            <a:endParaRPr lang="vi-VN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vi-VN" b="1" dirty="0"/>
              <a:t>Không có Coliform, E.coli</a:t>
            </a:r>
            <a:br>
              <a:rPr lang="vi-VN" dirty="0"/>
            </a:br>
            <a:r>
              <a:rPr lang="vi-VN" dirty="0"/>
              <a:t>→ Bảo vệ </a:t>
            </a:r>
            <a:r>
              <a:rPr lang="vi-VN" b="1" dirty="0"/>
              <a:t>sức khỏe con người</a:t>
            </a:r>
            <a:endParaRPr lang="vi-VN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6D47CF8-5504-CE84-B067-734172060B51}"/>
              </a:ext>
            </a:extLst>
          </p:cNvPr>
          <p:cNvSpPr txBox="1"/>
          <p:nvPr/>
        </p:nvSpPr>
        <p:spPr>
          <a:xfrm>
            <a:off x="6096000" y="4765119"/>
            <a:ext cx="5515426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vi-VN" b="1" dirty="0"/>
              <a:t>Nước tưới tiêu – QCVN 39:2011/BTNMT</a:t>
            </a:r>
            <a:endParaRPr lang="vi-VN" dirty="0"/>
          </a:p>
          <a:p>
            <a:pPr>
              <a:buFont typeface="Arial" panose="020B0604020202020204" pitchFamily="34" charset="0"/>
              <a:buChar char="•"/>
            </a:pPr>
            <a:r>
              <a:rPr lang="vi-VN" dirty="0"/>
              <a:t>Bảo vệ cây trồng, đất và nông sản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vi-VN" dirty="0"/>
              <a:t>Yêu cầu chính: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vi-VN" dirty="0"/>
              <a:t>pH </a:t>
            </a:r>
            <a:r>
              <a:rPr lang="vi-VN" b="1" dirty="0"/>
              <a:t>5,5–9</a:t>
            </a:r>
            <a:r>
              <a:rPr lang="vi-VN" dirty="0"/>
              <a:t>; TDS </a:t>
            </a:r>
            <a:r>
              <a:rPr lang="vi-VN" b="1" dirty="0"/>
              <a:t>≤2000 mg/L</a:t>
            </a:r>
            <a:endParaRPr lang="vi-VN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vi-VN" dirty="0"/>
              <a:t>Kiểm soát </a:t>
            </a:r>
            <a:r>
              <a:rPr lang="vi-VN" b="1" dirty="0"/>
              <a:t>độ mặn</a:t>
            </a:r>
            <a:endParaRPr lang="vi-VN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vi-VN" dirty="0"/>
              <a:t>Hạn chế kim loại nặng &amp; vi sinh</a:t>
            </a:r>
            <a:br>
              <a:rPr lang="vi-VN" dirty="0"/>
            </a:br>
            <a:r>
              <a:rPr lang="vi-VN" dirty="0"/>
              <a:t>→ Tránh </a:t>
            </a:r>
            <a:r>
              <a:rPr lang="vi-VN" b="1" dirty="0"/>
              <a:t>thoái hóa đất, ô nhiễm nông sản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8624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>
          <a:extLst>
            <a:ext uri="{FF2B5EF4-FFF2-40B4-BE49-F238E27FC236}">
              <a16:creationId xmlns:a16="http://schemas.microsoft.com/office/drawing/2014/main" id="{8C6BFC00-C250-C870-AE71-711DAEE202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">
            <a:extLst>
              <a:ext uri="{FF2B5EF4-FFF2-40B4-BE49-F238E27FC236}">
                <a16:creationId xmlns:a16="http://schemas.microsoft.com/office/drawing/2014/main" id="{31BFB556-E208-56D5-5884-379AB31789B4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47118" y="299747"/>
            <a:ext cx="11697232" cy="6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 algn="l">
              <a:buSzPts val="2400"/>
            </a:pPr>
            <a:r>
              <a:rPr lang="en-US" sz="2800" dirty="0"/>
              <a:t>Chu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nhiên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endParaRPr sz="2800" dirty="0"/>
          </a:p>
        </p:txBody>
      </p:sp>
      <p:sp>
        <p:nvSpPr>
          <p:cNvPr id="236" name="Google Shape;236;p1">
            <a:extLst>
              <a:ext uri="{FF2B5EF4-FFF2-40B4-BE49-F238E27FC236}">
                <a16:creationId xmlns:a16="http://schemas.microsoft.com/office/drawing/2014/main" id="{E1774E37-C2AD-7EF7-EF23-CB55E9887E63}"/>
              </a:ext>
            </a:extLst>
          </p:cNvPr>
          <p:cNvSpPr txBox="1"/>
          <p:nvPr/>
        </p:nvSpPr>
        <p:spPr>
          <a:xfrm>
            <a:off x="2244550" y="6365557"/>
            <a:ext cx="37061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D555A6B-EF7E-A29E-7CA2-E0E6DF39B2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0066" y="311785"/>
            <a:ext cx="4676140" cy="311721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53120E2-99E7-9458-CDC6-00A978A80342}"/>
              </a:ext>
            </a:extLst>
          </p:cNvPr>
          <p:cNvSpPr txBox="1"/>
          <p:nvPr/>
        </p:nvSpPr>
        <p:spPr>
          <a:xfrm>
            <a:off x="425794" y="949747"/>
            <a:ext cx="6098582" cy="30198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buNone/>
            </a:pPr>
            <a:r>
              <a:rPr lang="vi-VN" sz="1800" b="1" dirty="0"/>
              <a:t>Chu trình nước tự nhiên</a:t>
            </a:r>
            <a:endParaRPr lang="vi-VN" sz="1800" dirty="0"/>
          </a:p>
          <a:p>
            <a:pPr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 </a:t>
            </a:r>
            <a:r>
              <a:rPr lang="vi-VN" sz="1600" dirty="0"/>
              <a:t>Là quá trình </a:t>
            </a:r>
            <a:r>
              <a:rPr lang="vi-VN" sz="1600" b="1" dirty="0"/>
              <a:t>tuần hoàn liên tục của nước</a:t>
            </a:r>
            <a:r>
              <a:rPr lang="vi-VN" sz="1600" dirty="0"/>
              <a:t> giữa khí quyển – bề mặt – tầng đất đá</a:t>
            </a:r>
          </a:p>
          <a:p>
            <a:pPr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 </a:t>
            </a:r>
            <a:r>
              <a:rPr lang="vi-VN" sz="1600" dirty="0"/>
              <a:t>Là </a:t>
            </a:r>
            <a:r>
              <a:rPr lang="vi-VN" sz="1600" b="1" dirty="0"/>
              <a:t>cơ sở tái tạo và phân bố tài nguyên nước</a:t>
            </a:r>
            <a:r>
              <a:rPr lang="vi-VN" sz="1600" dirty="0"/>
              <a:t>, duy trì cân bằng tự nhiên &amp; hệ sinh thái</a:t>
            </a:r>
          </a:p>
          <a:p>
            <a:pPr algn="just">
              <a:lnSpc>
                <a:spcPct val="130000"/>
              </a:lnSpc>
              <a:buNone/>
            </a:pPr>
            <a:r>
              <a:rPr lang="vi-VN" sz="1800" b="1" dirty="0"/>
              <a:t>Phân bố nước và giới hạn khai thác</a:t>
            </a:r>
            <a:endParaRPr lang="vi-VN" sz="1800" dirty="0"/>
          </a:p>
          <a:p>
            <a:pPr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600" b="1" dirty="0"/>
              <a:t> </a:t>
            </a:r>
            <a:r>
              <a:rPr lang="vi-VN" sz="1600" b="1" dirty="0"/>
              <a:t>97% là nước mặn</a:t>
            </a:r>
            <a:r>
              <a:rPr lang="vi-VN" sz="1600" dirty="0"/>
              <a:t>, chỉ </a:t>
            </a:r>
            <a:r>
              <a:rPr lang="vi-VN" sz="1600" b="1" dirty="0"/>
              <a:t>~3% là nước ngọt</a:t>
            </a:r>
            <a:endParaRPr lang="vi-VN" sz="1600" dirty="0"/>
          </a:p>
          <a:p>
            <a:pPr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 </a:t>
            </a:r>
            <a:r>
              <a:rPr lang="vi-VN" sz="1600" dirty="0"/>
              <a:t>Phần lớn nước ngọt tồn tại ở </a:t>
            </a:r>
            <a:r>
              <a:rPr lang="vi-VN" sz="1600" b="1" dirty="0"/>
              <a:t>băng tuyết và nước dưới đất sâu</a:t>
            </a:r>
            <a:r>
              <a:rPr lang="en-US" sz="1600" b="1" dirty="0"/>
              <a:t>, </a:t>
            </a:r>
            <a:r>
              <a:rPr lang="vi-VN" sz="1600" b="1" dirty="0"/>
              <a:t>Nước mặt dễ khai thác nhất nhưng chiếm tỷ lệ rất nhỏ</a:t>
            </a:r>
            <a:endParaRPr lang="vi-VN" sz="16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7AFEB8-6392-49D4-336E-8A9E4C3580F1}"/>
              </a:ext>
            </a:extLst>
          </p:cNvPr>
          <p:cNvSpPr txBox="1"/>
          <p:nvPr/>
        </p:nvSpPr>
        <p:spPr>
          <a:xfrm>
            <a:off x="1796948" y="4026455"/>
            <a:ext cx="7827499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vi-VN" sz="1800" b="1" u="sng" dirty="0"/>
              <a:t>Nước mặt</a:t>
            </a:r>
            <a:r>
              <a:rPr lang="vi-VN" sz="1800" u="sng" dirty="0"/>
              <a:t>: sông, hồ, hồ chứa</a:t>
            </a:r>
            <a:br>
              <a:rPr lang="vi-VN" sz="1800" u="sng" dirty="0"/>
            </a:br>
            <a:r>
              <a:rPr lang="vi-VN" sz="1800" dirty="0"/>
              <a:t>→ Nguồn chính cho </a:t>
            </a:r>
            <a:r>
              <a:rPr lang="vi-VN" sz="1800" b="1" dirty="0"/>
              <a:t>nông nghiệp, sinh hoạt, công nghiệp</a:t>
            </a:r>
            <a:br>
              <a:rPr lang="vi-VN" sz="1800" dirty="0"/>
            </a:br>
            <a:r>
              <a:rPr lang="vi-VN" sz="1800" dirty="0"/>
              <a:t>→ Dễ khai thác nhưng </a:t>
            </a:r>
            <a:r>
              <a:rPr lang="vi-VN" sz="1800" b="1" dirty="0"/>
              <a:t>dễ ô nhiễm, biến động theo mùa</a:t>
            </a:r>
            <a:endParaRPr lang="vi-VN" sz="1800" dirty="0"/>
          </a:p>
          <a:p>
            <a:r>
              <a:rPr lang="vi-VN" sz="1800" b="1" u="sng" dirty="0"/>
              <a:t>Nước dưới đất</a:t>
            </a:r>
            <a:r>
              <a:rPr lang="vi-VN" sz="1800" u="sng" dirty="0"/>
              <a:t>: bổ cập qua thấm</a:t>
            </a:r>
            <a:br>
              <a:rPr lang="vi-VN" sz="1800" dirty="0"/>
            </a:br>
            <a:r>
              <a:rPr lang="vi-VN" sz="1800" dirty="0"/>
              <a:t>→ </a:t>
            </a:r>
            <a:r>
              <a:rPr lang="vi-VN" sz="1800" b="1" dirty="0"/>
              <a:t>Ổn định, ít biến động</a:t>
            </a:r>
            <a:r>
              <a:rPr lang="vi-VN" sz="1800" dirty="0"/>
              <a:t>, quan trọng mùa khô</a:t>
            </a:r>
            <a:br>
              <a:rPr lang="vi-VN" sz="1800" dirty="0"/>
            </a:br>
            <a:r>
              <a:rPr lang="vi-VN" sz="1800" dirty="0"/>
              <a:t>→ Khai thác quá mức → </a:t>
            </a:r>
            <a:r>
              <a:rPr lang="vi-VN" sz="1800" b="1" dirty="0"/>
              <a:t>suy giảm mực nước, sụt lún, xâm nhập mặn</a:t>
            </a:r>
            <a:endParaRPr lang="vi-VN" sz="1800" dirty="0"/>
          </a:p>
          <a:p>
            <a:r>
              <a:rPr lang="vi-VN" sz="1800" b="1" u="sng" dirty="0"/>
              <a:t>Nước mưa &amp; nước thải sau xử lý</a:t>
            </a:r>
            <a:br>
              <a:rPr lang="vi-VN" sz="1800" dirty="0"/>
            </a:br>
            <a:r>
              <a:rPr lang="vi-VN" sz="1800" dirty="0"/>
              <a:t>→ Nguồn tiềm năng lớn, hỗ trợ </a:t>
            </a:r>
            <a:r>
              <a:rPr lang="vi-VN" sz="1800" b="1" dirty="0"/>
              <a:t>giảm áp lực lên nước mặt &amp; nước ngầm</a:t>
            </a:r>
            <a:br>
              <a:rPr lang="vi-VN" sz="1800" dirty="0"/>
            </a:br>
            <a:r>
              <a:rPr lang="vi-VN" sz="1800" dirty="0"/>
              <a:t>→ Phù hợp </a:t>
            </a:r>
            <a:r>
              <a:rPr lang="vi-VN" sz="1800" b="1" dirty="0"/>
              <a:t>kinh tế tuần hoàn, thích ứng BĐKH</a:t>
            </a:r>
            <a:endParaRPr lang="vi-VN" sz="1800" dirty="0"/>
          </a:p>
        </p:txBody>
      </p:sp>
    </p:spTree>
    <p:extLst>
      <p:ext uri="{BB962C8B-B14F-4D97-AF65-F5344CB8AC3E}">
        <p14:creationId xmlns:p14="http://schemas.microsoft.com/office/powerpoint/2010/main" val="345567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>
          <a:extLst>
            <a:ext uri="{FF2B5EF4-FFF2-40B4-BE49-F238E27FC236}">
              <a16:creationId xmlns:a16="http://schemas.microsoft.com/office/drawing/2014/main" id="{F4953591-8497-9F12-0998-3E307BDD01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">
            <a:extLst>
              <a:ext uri="{FF2B5EF4-FFF2-40B4-BE49-F238E27FC236}">
                <a16:creationId xmlns:a16="http://schemas.microsoft.com/office/drawing/2014/main" id="{BC93C533-F547-5EC4-F7C8-7FF1C524810F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47118" y="299747"/>
            <a:ext cx="10942658" cy="6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 algn="l">
              <a:buSzPts val="2400"/>
            </a:pP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sở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tắc</a:t>
            </a:r>
            <a:r>
              <a:rPr lang="en-US" dirty="0"/>
              <a:t> </a:t>
            </a:r>
            <a:r>
              <a:rPr lang="en-US" dirty="0" err="1"/>
              <a:t>cất</a:t>
            </a:r>
            <a:r>
              <a:rPr lang="en-US" dirty="0"/>
              <a:t> </a:t>
            </a:r>
            <a:r>
              <a:rPr lang="en-US" dirty="0" err="1"/>
              <a:t>trữ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bền</a:t>
            </a:r>
            <a:r>
              <a:rPr lang="en-US" dirty="0"/>
              <a:t> </a:t>
            </a:r>
            <a:r>
              <a:rPr lang="en-US" dirty="0" err="1"/>
              <a:t>vững</a:t>
            </a:r>
            <a:endParaRPr lang="en-US" dirty="0"/>
          </a:p>
        </p:txBody>
      </p:sp>
      <p:sp>
        <p:nvSpPr>
          <p:cNvPr id="236" name="Google Shape;236;p1">
            <a:extLst>
              <a:ext uri="{FF2B5EF4-FFF2-40B4-BE49-F238E27FC236}">
                <a16:creationId xmlns:a16="http://schemas.microsoft.com/office/drawing/2014/main" id="{FDA6E256-616C-DF19-ED33-8F7CB3E2E0AA}"/>
              </a:ext>
            </a:extLst>
          </p:cNvPr>
          <p:cNvSpPr txBox="1"/>
          <p:nvPr/>
        </p:nvSpPr>
        <p:spPr>
          <a:xfrm>
            <a:off x="2244550" y="6365557"/>
            <a:ext cx="37061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E83562-D9E2-3EE9-6BDF-9B78AADC6DAE}"/>
              </a:ext>
            </a:extLst>
          </p:cNvPr>
          <p:cNvSpPr txBox="1"/>
          <p:nvPr/>
        </p:nvSpPr>
        <p:spPr>
          <a:xfrm>
            <a:off x="228243" y="1160911"/>
            <a:ext cx="5394960" cy="5486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vi-VN" sz="1800" b="1" dirty="0"/>
              <a:t>1. Chu trình nước &amp; tính tuần hoàn</a:t>
            </a:r>
            <a:endParaRPr lang="vi-VN" sz="1800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vi-VN" sz="1800" dirty="0"/>
              <a:t>Nước </a:t>
            </a:r>
            <a:r>
              <a:rPr lang="vi-VN" sz="1800" b="1" dirty="0"/>
              <a:t>không bị mất đi</a:t>
            </a:r>
            <a:r>
              <a:rPr lang="vi-VN" sz="1800" dirty="0"/>
              <a:t>, chỉ chuyển đổi trạng thái và vị trí (bốc hơi – mưa – dòng chảy – thấm)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vi-VN" sz="1800" dirty="0"/>
              <a:t>Đất, rừng, hồ, đất ngập nước, tầng chứa nước dưới đất là </a:t>
            </a:r>
            <a:r>
              <a:rPr lang="vi-VN" sz="1800" b="1" dirty="0"/>
              <a:t>các bể chứa tự nhiên</a:t>
            </a:r>
            <a:endParaRPr lang="vi-VN" sz="1800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vi-VN" sz="1800" dirty="0"/>
              <a:t>Tăng khả năng cất trữ tự nhiên → </a:t>
            </a:r>
            <a:r>
              <a:rPr lang="vi-VN" sz="1800" b="1" dirty="0"/>
              <a:t>giảm thiếu nước mùa khô, duy trì dòng chảy nền</a:t>
            </a:r>
            <a:endParaRPr lang="vi-VN" sz="1800" dirty="0"/>
          </a:p>
          <a:p>
            <a:pPr algn="just">
              <a:buNone/>
            </a:pPr>
            <a:r>
              <a:rPr lang="vi-VN" sz="1800" b="1" dirty="0"/>
              <a:t>2. Cân bằng nước &amp; giới hạn khai thác</a:t>
            </a:r>
            <a:endParaRPr lang="vi-VN" sz="1800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vi-VN" sz="1800" dirty="0"/>
              <a:t>Cất trữ – khai thác phải tuân theo </a:t>
            </a:r>
            <a:r>
              <a:rPr lang="vi-VN" sz="1800" b="1" dirty="0"/>
              <a:t>cân bằng nước (nước vào – nước ra – nước tích trữ)</a:t>
            </a:r>
            <a:endParaRPr lang="vi-VN" sz="1800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vi-VN" sz="1800" dirty="0"/>
              <a:t>Khai thác bền vững </a:t>
            </a:r>
            <a:r>
              <a:rPr lang="vi-VN" sz="1800" b="1" dirty="0"/>
              <a:t>không vượt khả năng bổ cập tự nhiên</a:t>
            </a:r>
            <a:endParaRPr lang="vi-VN" sz="1800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vi-VN" sz="1800" dirty="0"/>
              <a:t>Tránh “</a:t>
            </a:r>
            <a:r>
              <a:rPr lang="vi-VN" sz="1800" b="1" dirty="0"/>
              <a:t>cất trữ ngắn hạn nhưng suy kiệt dài hạn</a:t>
            </a:r>
            <a:r>
              <a:rPr lang="vi-VN" sz="1800" dirty="0"/>
              <a:t>”</a:t>
            </a:r>
          </a:p>
          <a:p>
            <a:pPr algn="just">
              <a:buNone/>
            </a:pPr>
            <a:r>
              <a:rPr lang="vi-VN" sz="1800" b="1" dirty="0"/>
              <a:t>3. Vai trò của đất và nước dưới đất</a:t>
            </a:r>
            <a:endParaRPr lang="vi-VN" sz="1800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vi-VN" sz="1800" dirty="0"/>
              <a:t>Đất và tầng chứa nước dưới đất là </a:t>
            </a:r>
            <a:r>
              <a:rPr lang="vi-VN" sz="1800" b="1" dirty="0"/>
              <a:t>kho chứa lớn và ổn định nhất</a:t>
            </a:r>
            <a:endParaRPr lang="vi-VN" sz="1800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vi-VN" sz="1800" dirty="0"/>
              <a:t>Ưu tiên: tăng thấm, giảm dòng chảy mặt, bổ cập nước dưới đất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vi-VN" sz="1800" dirty="0"/>
              <a:t>Khai thác quá mức → </a:t>
            </a:r>
            <a:r>
              <a:rPr lang="vi-VN" sz="1800" b="1" dirty="0"/>
              <a:t>suy giảm mực nước, sụt lún, xâm nhập mặn</a:t>
            </a:r>
            <a:endParaRPr lang="vi-VN" sz="1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F79D83A-E029-72A8-191B-6141EAB57877}"/>
              </a:ext>
            </a:extLst>
          </p:cNvPr>
          <p:cNvSpPr txBox="1"/>
          <p:nvPr/>
        </p:nvSpPr>
        <p:spPr>
          <a:xfrm>
            <a:off x="6096000" y="1172773"/>
            <a:ext cx="5394960" cy="4663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vi-VN" sz="1800" b="1" dirty="0"/>
              <a:t>4. Cơ sở sinh thái học</a:t>
            </a:r>
            <a:endParaRPr lang="vi-VN" sz="1800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vi-VN" sz="1800" dirty="0"/>
              <a:t>Rừng, đất ngập nước, vùng ven sông có khả năng </a:t>
            </a:r>
            <a:r>
              <a:rPr lang="vi-VN" sz="1800" b="1" dirty="0"/>
              <a:t>điều hòa nước tự nhiên rất hiệu quả</a:t>
            </a:r>
            <a:endParaRPr lang="vi-VN" sz="1800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vi-VN" sz="1800" dirty="0"/>
              <a:t>Bảo tồn hệ sinh thái = </a:t>
            </a:r>
            <a:r>
              <a:rPr lang="vi-VN" sz="1800" b="1" dirty="0"/>
              <a:t>một hình thức cất trữ nước bền vững</a:t>
            </a:r>
            <a:endParaRPr lang="vi-VN" sz="1800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vi-VN" sz="1800" dirty="0"/>
              <a:t>Ít rủi ro, đa lợi ích hơn công trình nhân tạo</a:t>
            </a:r>
          </a:p>
          <a:p>
            <a:pPr algn="just">
              <a:buNone/>
            </a:pPr>
            <a:r>
              <a:rPr lang="vi-VN" sz="1800" b="1" dirty="0"/>
              <a:t>5. Thích ứng biến đổi khí hậu</a:t>
            </a:r>
            <a:endParaRPr lang="vi-VN" sz="1800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vi-VN" sz="1800" dirty="0"/>
              <a:t>BĐKH làm chu trình nước </a:t>
            </a:r>
            <a:r>
              <a:rPr lang="vi-VN" sz="1800" b="1" dirty="0"/>
              <a:t>bất định hơn</a:t>
            </a:r>
            <a:r>
              <a:rPr lang="vi-VN" sz="1800" dirty="0"/>
              <a:t> (hạn – lũ cực đoan)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vi-VN" sz="1800" dirty="0"/>
              <a:t>Giải pháp hiệu quả: </a:t>
            </a:r>
            <a:r>
              <a:rPr lang="vi-VN" sz="1800" b="1" dirty="0"/>
              <a:t>cất trữ phân tán, linh hoạt, dựa vào tự nhiên</a:t>
            </a:r>
            <a:endParaRPr lang="vi-VN" sz="1800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vi-VN" sz="1800" dirty="0"/>
              <a:t>Kết hợp: hồ chứa – nước mưa – nước dưới đất – hệ sinh thái</a:t>
            </a:r>
          </a:p>
          <a:p>
            <a:pPr algn="just">
              <a:buNone/>
            </a:pPr>
            <a:r>
              <a:rPr lang="vi-VN" sz="1800" b="1" dirty="0"/>
              <a:t>6. Quản lý tổng hợp tài nguyên nước</a:t>
            </a:r>
            <a:endParaRPr lang="vi-VN" sz="1800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vi-VN" sz="1800" dirty="0"/>
              <a:t>Phù hợp tiếp cận </a:t>
            </a:r>
            <a:r>
              <a:rPr lang="vi-VN" sz="1800" b="1" dirty="0"/>
              <a:t>IWRM</a:t>
            </a:r>
            <a:r>
              <a:rPr lang="vi-VN" sz="1800" dirty="0"/>
              <a:t>: quản lý theo lưu vực, liên thông tự nhiên – kinh tế – xã hội</a:t>
            </a:r>
          </a:p>
        </p:txBody>
      </p:sp>
    </p:spTree>
    <p:extLst>
      <p:ext uri="{BB962C8B-B14F-4D97-AF65-F5344CB8AC3E}">
        <p14:creationId xmlns:p14="http://schemas.microsoft.com/office/powerpoint/2010/main" val="2887531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>
          <a:extLst>
            <a:ext uri="{FF2B5EF4-FFF2-40B4-BE49-F238E27FC236}">
              <a16:creationId xmlns:a16="http://schemas.microsoft.com/office/drawing/2014/main" id="{E934F453-30B6-9510-D466-391A18F0CE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">
            <a:extLst>
              <a:ext uri="{FF2B5EF4-FFF2-40B4-BE49-F238E27FC236}">
                <a16:creationId xmlns:a16="http://schemas.microsoft.com/office/drawing/2014/main" id="{3CC4C16F-7D10-5393-A463-54C64DE8A00C}"/>
              </a:ext>
            </a:extLst>
          </p:cNvPr>
          <p:cNvSpPr txBox="1"/>
          <p:nvPr/>
        </p:nvSpPr>
        <p:spPr>
          <a:xfrm>
            <a:off x="2244550" y="6365557"/>
            <a:ext cx="37061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231;p1">
            <a:extLst>
              <a:ext uri="{FF2B5EF4-FFF2-40B4-BE49-F238E27FC236}">
                <a16:creationId xmlns:a16="http://schemas.microsoft.com/office/drawing/2014/main" id="{D1E8CD56-8562-A2E5-4A3F-F71437F26CAF}"/>
              </a:ext>
            </a:extLst>
          </p:cNvPr>
          <p:cNvSpPr txBox="1">
            <a:spLocks/>
          </p:cNvSpPr>
          <p:nvPr/>
        </p:nvSpPr>
        <p:spPr>
          <a:xfrm>
            <a:off x="247117" y="299747"/>
            <a:ext cx="11364309" cy="6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Livvic"/>
              <a:buNone/>
              <a:defRPr sz="3700" b="1" i="0" u="none" strike="noStrike" cap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9pPr>
          </a:lstStyle>
          <a:p>
            <a:pPr algn="l">
              <a:buSzPts val="2400"/>
            </a:pPr>
            <a:r>
              <a:rPr lang="en-US" sz="3200" dirty="0"/>
              <a:t>I</a:t>
            </a:r>
            <a:r>
              <a:rPr lang="vi-VN" sz="3200" dirty="0"/>
              <a:t>I. </a:t>
            </a:r>
            <a:r>
              <a:rPr lang="en-US" sz="3200" dirty="0"/>
              <a:t>Các </a:t>
            </a:r>
            <a:r>
              <a:rPr lang="en-US" sz="3200" dirty="0" err="1"/>
              <a:t>phương</a:t>
            </a:r>
            <a:r>
              <a:rPr lang="en-US" sz="3200" dirty="0"/>
              <a:t> </a:t>
            </a:r>
            <a:r>
              <a:rPr lang="en-US" sz="3200" dirty="0" err="1"/>
              <a:t>pháp</a:t>
            </a:r>
            <a:r>
              <a:rPr lang="en-US" sz="3200" dirty="0"/>
              <a:t> </a:t>
            </a:r>
            <a:r>
              <a:rPr lang="en-US" sz="3200" dirty="0" err="1"/>
              <a:t>cất</a:t>
            </a:r>
            <a:r>
              <a:rPr lang="en-US" sz="3200" dirty="0"/>
              <a:t> </a:t>
            </a:r>
            <a:r>
              <a:rPr lang="en-US" sz="3200" dirty="0" err="1"/>
              <a:t>trữ</a:t>
            </a:r>
            <a:r>
              <a:rPr lang="en-US" sz="3200" dirty="0"/>
              <a:t> </a:t>
            </a:r>
            <a:r>
              <a:rPr lang="en-US" sz="3200" dirty="0" err="1"/>
              <a:t>nước</a:t>
            </a:r>
            <a:r>
              <a:rPr lang="en-US" sz="3200" dirty="0"/>
              <a:t> </a:t>
            </a:r>
            <a:r>
              <a:rPr lang="en-US" sz="3200" dirty="0" err="1"/>
              <a:t>hiện</a:t>
            </a:r>
            <a:r>
              <a:rPr lang="en-US" sz="3200" dirty="0"/>
              <a:t> nay </a:t>
            </a:r>
            <a:endParaRPr lang="vi-VN" sz="3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5AB714-3727-BB14-A504-47B0370FDB8D}"/>
              </a:ext>
            </a:extLst>
          </p:cNvPr>
          <p:cNvSpPr txBox="1"/>
          <p:nvPr/>
        </p:nvSpPr>
        <p:spPr>
          <a:xfrm>
            <a:off x="848533" y="1229678"/>
            <a:ext cx="6098582" cy="6629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800" b="1" dirty="0">
                <a:solidFill>
                  <a:schemeClr val="dk1"/>
                </a:solidFill>
                <a:latin typeface="Livvic"/>
              </a:rPr>
              <a:t>3.1. </a:t>
            </a:r>
            <a:r>
              <a:rPr lang="en-US" sz="2800" b="1" dirty="0" err="1">
                <a:solidFill>
                  <a:schemeClr val="dk1"/>
                </a:solidFill>
                <a:latin typeface="Livvic"/>
                <a:sym typeface="Livvic"/>
              </a:rPr>
              <a:t>Hệ</a:t>
            </a:r>
            <a:r>
              <a:rPr lang="en-US" sz="2800" b="1" dirty="0">
                <a:solidFill>
                  <a:schemeClr val="dk1"/>
                </a:solidFill>
                <a:latin typeface="Livvic"/>
                <a:sym typeface="Livvic"/>
              </a:rPr>
              <a:t> </a:t>
            </a:r>
            <a:r>
              <a:rPr lang="en-US" sz="2800" b="1" dirty="0" err="1">
                <a:solidFill>
                  <a:schemeClr val="dk1"/>
                </a:solidFill>
                <a:latin typeface="Livvic"/>
                <a:sym typeface="Livvic"/>
              </a:rPr>
              <a:t>thống</a:t>
            </a:r>
            <a:r>
              <a:rPr lang="en-US" sz="2800" b="1" dirty="0">
                <a:solidFill>
                  <a:schemeClr val="dk1"/>
                </a:solidFill>
                <a:latin typeface="Livvic"/>
                <a:sym typeface="Livvic"/>
              </a:rPr>
              <a:t> </a:t>
            </a:r>
            <a:r>
              <a:rPr lang="en-US" sz="2800" b="1" dirty="0" err="1">
                <a:solidFill>
                  <a:schemeClr val="dk1"/>
                </a:solidFill>
                <a:latin typeface="Livvic"/>
                <a:sym typeface="Livvic"/>
              </a:rPr>
              <a:t>thu</a:t>
            </a:r>
            <a:r>
              <a:rPr lang="en-US" sz="2800" b="1" dirty="0">
                <a:solidFill>
                  <a:schemeClr val="dk1"/>
                </a:solidFill>
                <a:latin typeface="Livvic"/>
                <a:sym typeface="Livvic"/>
              </a:rPr>
              <a:t> </a:t>
            </a:r>
            <a:r>
              <a:rPr lang="en-US" sz="2800" b="1" dirty="0" err="1">
                <a:solidFill>
                  <a:schemeClr val="dk1"/>
                </a:solidFill>
                <a:latin typeface="Livvic"/>
                <a:sym typeface="Livvic"/>
              </a:rPr>
              <a:t>gom</a:t>
            </a:r>
            <a:r>
              <a:rPr lang="en-US" sz="2800" b="1" dirty="0">
                <a:solidFill>
                  <a:schemeClr val="dk1"/>
                </a:solidFill>
                <a:latin typeface="Livvic"/>
                <a:sym typeface="Livvic"/>
              </a:rPr>
              <a:t> </a:t>
            </a:r>
            <a:r>
              <a:rPr lang="en-US" sz="2800" b="1" dirty="0" err="1">
                <a:solidFill>
                  <a:schemeClr val="dk1"/>
                </a:solidFill>
                <a:latin typeface="Livvic"/>
                <a:sym typeface="Livvic"/>
              </a:rPr>
              <a:t>nước</a:t>
            </a:r>
            <a:r>
              <a:rPr lang="en-US" sz="2800" b="1" dirty="0">
                <a:solidFill>
                  <a:schemeClr val="dk1"/>
                </a:solidFill>
                <a:latin typeface="Livvic"/>
                <a:sym typeface="Livvic"/>
              </a:rPr>
              <a:t> </a:t>
            </a:r>
            <a:r>
              <a:rPr lang="en-US" sz="2800" b="1" dirty="0" err="1">
                <a:solidFill>
                  <a:schemeClr val="dk1"/>
                </a:solidFill>
                <a:latin typeface="Livvic"/>
                <a:sym typeface="Livvic"/>
              </a:rPr>
              <a:t>mưa</a:t>
            </a:r>
            <a:endParaRPr lang="en-US" sz="2800" b="1" dirty="0">
              <a:solidFill>
                <a:schemeClr val="dk1"/>
              </a:solidFill>
              <a:latin typeface="Livvic"/>
              <a:sym typeface="Livvic"/>
            </a:endParaRP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00084E9B-F45E-B298-53FF-26DC38A7792B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47117" y="2122036"/>
            <a:ext cx="6432652" cy="1495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Thu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gom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dòng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chảy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mưa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từ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mái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nhà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sân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bãi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đường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phố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Tăng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thời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gian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lưu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nước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giảm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chảy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tràn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và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áp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lực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lên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nước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mặt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nước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ngầm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Phù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hợp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khu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vực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mưa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theo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mùa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thiếu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nước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mùa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khô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E87373D-EAB4-C53B-70A3-2A44FE0F75DF}"/>
              </a:ext>
            </a:extLst>
          </p:cNvPr>
          <p:cNvSpPr txBox="1"/>
          <p:nvPr/>
        </p:nvSpPr>
        <p:spPr>
          <a:xfrm>
            <a:off x="2753750" y="3763259"/>
            <a:ext cx="4891006" cy="1659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en-US" sz="1600" b="1" dirty="0"/>
              <a:t>Thành </a:t>
            </a:r>
            <a:r>
              <a:rPr lang="en-US" sz="1600" b="1" dirty="0" err="1"/>
              <a:t>phần</a:t>
            </a:r>
            <a:r>
              <a:rPr lang="en-US" sz="1600" b="1" dirty="0"/>
              <a:t> </a:t>
            </a:r>
            <a:r>
              <a:rPr lang="vi-VN" sz="1600" b="1" dirty="0"/>
              <a:t>cơ bản</a:t>
            </a:r>
            <a:endParaRPr lang="vi-VN" sz="1600" dirty="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 </a:t>
            </a:r>
            <a:r>
              <a:rPr lang="vi-VN" sz="1600" dirty="0"/>
              <a:t>Bề mặt thu nước</a:t>
            </a:r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 </a:t>
            </a:r>
            <a:r>
              <a:rPr lang="vi-VN" sz="1600" dirty="0"/>
              <a:t>Thiết bị </a:t>
            </a:r>
            <a:r>
              <a:rPr lang="vi-VN" sz="1600" b="1" dirty="0"/>
              <a:t>tách dòng chảy ban đầu</a:t>
            </a:r>
            <a:endParaRPr lang="vi-VN" sz="1600" dirty="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 </a:t>
            </a:r>
            <a:r>
              <a:rPr lang="vi-VN" sz="1600" dirty="0"/>
              <a:t>Hệ thống lọc cơ học</a:t>
            </a:r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600" b="1" dirty="0"/>
              <a:t> </a:t>
            </a:r>
            <a:r>
              <a:rPr lang="vi-VN" sz="1600" b="1" dirty="0"/>
              <a:t>Bể chứa kín</a:t>
            </a:r>
            <a:r>
              <a:rPr lang="vi-VN" sz="1600" dirty="0"/>
              <a:t> (hạn chế ô nhiễm, vi sinh)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6D72FE1-6D96-80AF-54B9-ACBCAB0C07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3278" y="2016374"/>
            <a:ext cx="3493770" cy="34937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7776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>
          <a:extLst>
            <a:ext uri="{FF2B5EF4-FFF2-40B4-BE49-F238E27FC236}">
              <a16:creationId xmlns:a16="http://schemas.microsoft.com/office/drawing/2014/main" id="{F3B342C4-ACAA-0462-2EAE-32FBAAF62A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">
            <a:extLst>
              <a:ext uri="{FF2B5EF4-FFF2-40B4-BE49-F238E27FC236}">
                <a16:creationId xmlns:a16="http://schemas.microsoft.com/office/drawing/2014/main" id="{A0151933-4856-0283-AAEF-E0D4136A119D}"/>
              </a:ext>
            </a:extLst>
          </p:cNvPr>
          <p:cNvSpPr txBox="1"/>
          <p:nvPr/>
        </p:nvSpPr>
        <p:spPr>
          <a:xfrm>
            <a:off x="2244550" y="6365557"/>
            <a:ext cx="37061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F062E9-EC22-4EEA-61F4-0A2CFB65CB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916" y="1113958"/>
            <a:ext cx="3042549" cy="3042549"/>
          </a:xfrm>
          <a:prstGeom prst="rect">
            <a:avLst/>
          </a:prstGeom>
          <a:noFill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35E5EC4-8932-5F1E-8356-08F3C72658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2529" y="686967"/>
            <a:ext cx="2601689" cy="3469540"/>
          </a:xfrm>
          <a:prstGeom prst="rect">
            <a:avLst/>
          </a:prstGeom>
          <a:noFill/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1028269-7AD3-F1B4-33D7-9614FB7CB4EC}"/>
              </a:ext>
            </a:extLst>
          </p:cNvPr>
          <p:cNvSpPr txBox="1"/>
          <p:nvPr/>
        </p:nvSpPr>
        <p:spPr>
          <a:xfrm>
            <a:off x="974324" y="4414771"/>
            <a:ext cx="419276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vi-VN" sz="1800" b="1" dirty="0"/>
              <a:t>Thu gom từ mái nhà</a:t>
            </a:r>
            <a:r>
              <a:rPr lang="vi-VN" sz="1800" dirty="0"/>
              <a:t>: máng xối → ống dẫn → bể chứa (nhựa/xi măng)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3E0F012-3C29-DF8A-F784-5E03676FE63B}"/>
              </a:ext>
            </a:extLst>
          </p:cNvPr>
          <p:cNvSpPr txBox="1"/>
          <p:nvPr/>
        </p:nvSpPr>
        <p:spPr>
          <a:xfrm>
            <a:off x="974324" y="455584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000" b="1" dirty="0" err="1"/>
              <a:t>Ví</a:t>
            </a:r>
            <a:r>
              <a:rPr lang="en-US" sz="2000" b="1" dirty="0"/>
              <a:t> </a:t>
            </a:r>
            <a:r>
              <a:rPr lang="en-US" sz="2000" b="1" dirty="0" err="1"/>
              <a:t>dụ</a:t>
            </a:r>
            <a:r>
              <a:rPr lang="en-US" sz="2000" b="1" dirty="0"/>
              <a:t> </a:t>
            </a:r>
            <a:r>
              <a:rPr lang="vi-VN" sz="2000" b="1" dirty="0"/>
              <a:t>mô hình thu gom phổ biến</a:t>
            </a:r>
            <a:endParaRPr lang="vi-VN" sz="2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DB948AD-F7D5-5BE3-2F0C-31F048E7306F}"/>
              </a:ext>
            </a:extLst>
          </p:cNvPr>
          <p:cNvSpPr txBox="1"/>
          <p:nvPr/>
        </p:nvSpPr>
        <p:spPr>
          <a:xfrm>
            <a:off x="6834416" y="4470120"/>
            <a:ext cx="470988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vi-VN" sz="1800" b="1" dirty="0"/>
              <a:t>Thu gom đường phố</a:t>
            </a:r>
            <a:r>
              <a:rPr lang="vi-VN" sz="1800" dirty="0"/>
              <a:t>: hố điều hòa, bể chứa ngầm → giảm tải hệ thống thoát nước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4CB0D06-CFCF-3EE2-F4E6-2C22E4194BA2}"/>
              </a:ext>
            </a:extLst>
          </p:cNvPr>
          <p:cNvSpPr txBox="1"/>
          <p:nvPr/>
        </p:nvSpPr>
        <p:spPr>
          <a:xfrm>
            <a:off x="2615164" y="5116451"/>
            <a:ext cx="60960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vi-VN" sz="1800" b="1" dirty="0"/>
              <a:t>Lợi ích chính</a:t>
            </a:r>
            <a:endParaRPr lang="vi-VN" sz="18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vi-VN" sz="1800" dirty="0"/>
              <a:t>Giảm ngập úng, giảm dòng chảy đỉnh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vi-VN" sz="1800" dirty="0"/>
              <a:t>Bổ sung nguồn nước sinh hoạt, tưới tiêu, sản xuất nhỏ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vi-VN" sz="1800" dirty="0"/>
              <a:t>Tiết kiệm chi phí sử dụng nước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vi-VN" sz="1800" dirty="0"/>
              <a:t>Giảm ô nhiễm môi trường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vi-VN" sz="1800" dirty="0"/>
              <a:t>Gia tăng giá trị cộng đồng &amp; phát triển bền vững</a:t>
            </a:r>
          </a:p>
        </p:txBody>
      </p:sp>
    </p:spTree>
    <p:extLst>
      <p:ext uri="{BB962C8B-B14F-4D97-AF65-F5344CB8AC3E}">
        <p14:creationId xmlns:p14="http://schemas.microsoft.com/office/powerpoint/2010/main" val="280472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>
          <a:extLst>
            <a:ext uri="{FF2B5EF4-FFF2-40B4-BE49-F238E27FC236}">
              <a16:creationId xmlns:a16="http://schemas.microsoft.com/office/drawing/2014/main" id="{A36AB7C4-1740-F68E-643E-941194C319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">
            <a:extLst>
              <a:ext uri="{FF2B5EF4-FFF2-40B4-BE49-F238E27FC236}">
                <a16:creationId xmlns:a16="http://schemas.microsoft.com/office/drawing/2014/main" id="{669248D7-D54D-5756-6AD5-2A7686FB2F8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47118" y="299747"/>
            <a:ext cx="8764147" cy="6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 algn="l">
              <a:buSzPts val="2400"/>
            </a:pPr>
            <a:r>
              <a:rPr lang="en-US" sz="2800" dirty="0"/>
              <a:t>3.2 </a:t>
            </a:r>
            <a:r>
              <a:rPr lang="vi-VN" sz="2800" dirty="0"/>
              <a:t>HỒ CHỨA NƯỚC VÀ ĐẬP</a:t>
            </a:r>
            <a:endParaRPr lang="en-US" sz="2800" dirty="0"/>
          </a:p>
        </p:txBody>
      </p:sp>
      <p:sp>
        <p:nvSpPr>
          <p:cNvPr id="236" name="Google Shape;236;p1">
            <a:extLst>
              <a:ext uri="{FF2B5EF4-FFF2-40B4-BE49-F238E27FC236}">
                <a16:creationId xmlns:a16="http://schemas.microsoft.com/office/drawing/2014/main" id="{680F7F1E-1BE7-1016-D6D2-D861F1C5A9F2}"/>
              </a:ext>
            </a:extLst>
          </p:cNvPr>
          <p:cNvSpPr txBox="1"/>
          <p:nvPr/>
        </p:nvSpPr>
        <p:spPr>
          <a:xfrm>
            <a:off x="2244550" y="6365557"/>
            <a:ext cx="37061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6DAC01-E69D-07E8-1675-D09297A15B7C}"/>
              </a:ext>
            </a:extLst>
          </p:cNvPr>
          <p:cNvSpPr txBox="1"/>
          <p:nvPr/>
        </p:nvSpPr>
        <p:spPr>
          <a:xfrm>
            <a:off x="6268065" y="1181775"/>
            <a:ext cx="5486400" cy="1538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None/>
            </a:pPr>
            <a:r>
              <a:rPr lang="vi-VN" sz="1600" b="1" dirty="0"/>
              <a:t>Đập nhỏ (Check-dams)</a:t>
            </a:r>
            <a:endParaRPr lang="vi-VN" sz="16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vi-VN" sz="1600" dirty="0"/>
              <a:t>Quy mô nhỏ, kết cấu đơn giản (đất, đá, rọ đá, bê tông)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vi-VN" sz="1600" dirty="0"/>
              <a:t>Bố trí trên suối nhỏ, khe xói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vi-VN" sz="1600" dirty="0"/>
              <a:t>Giữ nước tạm thời, </a:t>
            </a:r>
            <a:r>
              <a:rPr lang="vi-VN" sz="1600" b="1" dirty="0"/>
              <a:t>tăng thấm, lắng bùn cát</a:t>
            </a:r>
            <a:endParaRPr lang="vi-VN" sz="1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E1395EA-7695-697D-0640-1D7FE9FC334D}"/>
              </a:ext>
            </a:extLst>
          </p:cNvPr>
          <p:cNvSpPr txBox="1"/>
          <p:nvPr/>
        </p:nvSpPr>
        <p:spPr>
          <a:xfrm>
            <a:off x="495300" y="1181775"/>
            <a:ext cx="5486400" cy="22775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1600" b="1" dirty="0" err="1"/>
              <a:t>Hồ</a:t>
            </a:r>
            <a:r>
              <a:rPr lang="en-US" sz="1600" b="1" dirty="0"/>
              <a:t> </a:t>
            </a:r>
            <a:r>
              <a:rPr lang="en-US" sz="1600" b="1" dirty="0" err="1"/>
              <a:t>chứa</a:t>
            </a:r>
            <a:endParaRPr lang="vi-VN" sz="16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600" dirty="0"/>
              <a:t> </a:t>
            </a:r>
            <a:r>
              <a:rPr lang="vi-VN" sz="1600" dirty="0"/>
              <a:t>Hồ chứa hình thành do </a:t>
            </a:r>
            <a:r>
              <a:rPr lang="vi-VN" sz="1600" b="1" dirty="0"/>
              <a:t>xây đập chắn sông/suối/thung lũng</a:t>
            </a:r>
            <a:endParaRPr lang="vi-VN" sz="16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vi-VN" sz="1600" dirty="0"/>
              <a:t>T</a:t>
            </a:r>
            <a:r>
              <a:rPr lang="en-US" sz="1600" dirty="0"/>
              <a:t> </a:t>
            </a:r>
            <a:r>
              <a:rPr lang="vi-VN" sz="1600" dirty="0"/>
              <a:t>hành phần chính: </a:t>
            </a:r>
            <a:r>
              <a:rPr lang="vi-VN" sz="1600" b="1" dirty="0"/>
              <a:t>thân đập, tràn xả lũ, cống lấy nước, công trình tiêu năng</a:t>
            </a:r>
            <a:endParaRPr lang="vi-VN" sz="16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600" dirty="0"/>
              <a:t> </a:t>
            </a:r>
            <a:r>
              <a:rPr lang="vi-VN" sz="1600" dirty="0"/>
              <a:t>Dung tích thiết kế lớn để </a:t>
            </a:r>
            <a:r>
              <a:rPr lang="vi-VN" sz="1600" b="1" dirty="0"/>
              <a:t>tích nước mùa mưa – điều tiết mùa khô</a:t>
            </a:r>
            <a:endParaRPr lang="vi-VN" sz="16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F98C4E-BA5B-A3FF-23B1-DA6BDBC26F33}"/>
              </a:ext>
            </a:extLst>
          </p:cNvPr>
          <p:cNvSpPr txBox="1"/>
          <p:nvPr/>
        </p:nvSpPr>
        <p:spPr>
          <a:xfrm>
            <a:off x="2615164" y="3675222"/>
            <a:ext cx="8116336" cy="27243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None/>
            </a:pPr>
            <a:r>
              <a:rPr lang="vi-VN" sz="1600" b="1" dirty="0"/>
              <a:t>Vai trò điều tiết nước</a:t>
            </a:r>
            <a:endParaRPr lang="vi-VN" sz="1600" dirty="0"/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vi-VN" sz="1600" dirty="0"/>
              <a:t>Giảm lũ quét, xói mòn hạ lưu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vi-VN" sz="1600" dirty="0"/>
              <a:t>Hồ chứa lớn: </a:t>
            </a:r>
            <a:r>
              <a:rPr lang="vi-VN" sz="1600" b="1" dirty="0"/>
              <a:t>cấp nước ổn định</a:t>
            </a:r>
            <a:r>
              <a:rPr lang="vi-VN" sz="1600" dirty="0"/>
              <a:t> cho sinh hoạt, nông nghiệp, công nghiệp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vi-VN" sz="1600" dirty="0"/>
              <a:t>Check-dams: </a:t>
            </a:r>
            <a:r>
              <a:rPr lang="vi-VN" sz="1600" b="1" dirty="0"/>
              <a:t>giữ nước tại chỗ</a:t>
            </a:r>
            <a:r>
              <a:rPr lang="vi-VN" sz="1600" dirty="0"/>
              <a:t>, tăng thời gian lưu và bổ sung nước ngầm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vi-VN" sz="1600" dirty="0"/>
              <a:t>Kết hợp trữ nước </a:t>
            </a:r>
            <a:r>
              <a:rPr lang="vi-VN" sz="1600" b="1" dirty="0"/>
              <a:t>tập trung – phân tán</a:t>
            </a:r>
            <a:r>
              <a:rPr lang="vi-VN" sz="1600" dirty="0"/>
              <a:t> nâng cao hiệu quả điều tiết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vi-VN" sz="1600" b="1" dirty="0"/>
              <a:t>Giảm xâm nhập mặn</a:t>
            </a:r>
            <a:endParaRPr lang="vi-VN" sz="1600" dirty="0"/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vi-VN" sz="1600" dirty="0"/>
              <a:t>Tăng dòng chảy mùa khô về hạ lưu → </a:t>
            </a:r>
            <a:r>
              <a:rPr lang="vi-VN" sz="1600" b="1" dirty="0"/>
              <a:t>đẩy ranh mặn</a:t>
            </a:r>
            <a:endParaRPr lang="vi-VN" sz="1600" dirty="0"/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vi-VN" sz="1600" dirty="0"/>
              <a:t>Nâng mực nước ngầm nội địa → giảm xâm nhập mặn tầng ngầm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vi-VN" sz="1600" dirty="0"/>
              <a:t>Giải pháp </a:t>
            </a:r>
            <a:r>
              <a:rPr lang="vi-VN" sz="1600" b="1" dirty="0"/>
              <a:t>bền vững, chi phí thấp</a:t>
            </a:r>
            <a:r>
              <a:rPr lang="vi-VN" sz="1600" dirty="0"/>
              <a:t>, phù hợp vùng ven biển</a:t>
            </a:r>
          </a:p>
        </p:txBody>
      </p:sp>
    </p:spTree>
    <p:extLst>
      <p:ext uri="{BB962C8B-B14F-4D97-AF65-F5344CB8AC3E}">
        <p14:creationId xmlns:p14="http://schemas.microsoft.com/office/powerpoint/2010/main" val="374389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>
          <a:extLst>
            <a:ext uri="{FF2B5EF4-FFF2-40B4-BE49-F238E27FC236}">
              <a16:creationId xmlns:a16="http://schemas.microsoft.com/office/drawing/2014/main" id="{75813C5D-12F1-57AE-66B5-8548243A86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">
            <a:extLst>
              <a:ext uri="{FF2B5EF4-FFF2-40B4-BE49-F238E27FC236}">
                <a16:creationId xmlns:a16="http://schemas.microsoft.com/office/drawing/2014/main" id="{972451F2-121A-0CA4-A1B9-5C29F26C5580}"/>
              </a:ext>
            </a:extLst>
          </p:cNvPr>
          <p:cNvSpPr txBox="1"/>
          <p:nvPr/>
        </p:nvSpPr>
        <p:spPr>
          <a:xfrm>
            <a:off x="2244550" y="6365557"/>
            <a:ext cx="37061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E90217-F66D-6B96-1B0A-4C325DF6C4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132" y="731520"/>
            <a:ext cx="4794250" cy="269748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A34223A-226B-ED60-095A-1F802FE31629}"/>
              </a:ext>
            </a:extLst>
          </p:cNvPr>
          <p:cNvSpPr txBox="1"/>
          <p:nvPr/>
        </p:nvSpPr>
        <p:spPr>
          <a:xfrm>
            <a:off x="912132" y="3737075"/>
            <a:ext cx="479425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1" dirty="0" err="1">
                <a:latin typeface="+mn-lt"/>
              </a:rPr>
              <a:t>Hồ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chứa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nước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Ia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Mơr</a:t>
            </a:r>
            <a:r>
              <a:rPr lang="en-US" sz="1600" b="1" dirty="0">
                <a:latin typeface="+mn-lt"/>
              </a:rPr>
              <a:t>, </a:t>
            </a:r>
            <a:r>
              <a:rPr lang="en-US" sz="1600" b="1" dirty="0" err="1">
                <a:latin typeface="+mn-lt"/>
              </a:rPr>
              <a:t>thuộc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hai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tỉnh</a:t>
            </a:r>
            <a:r>
              <a:rPr lang="en-US" sz="1600" b="1" dirty="0">
                <a:latin typeface="+mn-lt"/>
              </a:rPr>
              <a:t> Gia Lai </a:t>
            </a:r>
            <a:r>
              <a:rPr lang="en-US" sz="1600" b="1" dirty="0" err="1">
                <a:latin typeface="+mn-lt"/>
              </a:rPr>
              <a:t>và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Đắk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Lắk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có</a:t>
            </a:r>
            <a:r>
              <a:rPr lang="en-US" sz="1600" b="1" dirty="0">
                <a:latin typeface="+mn-lt"/>
              </a:rPr>
              <a:t> dung </a:t>
            </a:r>
            <a:r>
              <a:rPr lang="en-US" sz="1600" b="1" dirty="0" err="1">
                <a:latin typeface="+mn-lt"/>
              </a:rPr>
              <a:t>tích</a:t>
            </a:r>
            <a:r>
              <a:rPr lang="en-US" sz="1600" b="1" dirty="0">
                <a:latin typeface="+mn-lt"/>
              </a:rPr>
              <a:t> 178 </a:t>
            </a:r>
            <a:r>
              <a:rPr lang="en-US" sz="1600" b="1" dirty="0" err="1">
                <a:latin typeface="+mn-lt"/>
              </a:rPr>
              <a:t>triệu</a:t>
            </a:r>
            <a:r>
              <a:rPr lang="en-US" sz="1600" b="1" dirty="0">
                <a:latin typeface="+mn-lt"/>
              </a:rPr>
              <a:t> m3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6DA25A5-5A86-BB59-DE54-AA113AD24E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0636" y="731519"/>
            <a:ext cx="4434885" cy="269747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FD48D0F-EE97-097B-3437-D6DA752BBB7A}"/>
              </a:ext>
            </a:extLst>
          </p:cNvPr>
          <p:cNvSpPr txBox="1"/>
          <p:nvPr/>
        </p:nvSpPr>
        <p:spPr>
          <a:xfrm>
            <a:off x="6096000" y="3737075"/>
            <a:ext cx="6096000" cy="3790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Aft>
                <a:spcPts val="800"/>
              </a:spcAft>
              <a:buNone/>
            </a:pPr>
            <a:r>
              <a:rPr lang="en-US" sz="1600" b="1" dirty="0" err="1">
                <a:latin typeface="+mn-lt"/>
              </a:rPr>
              <a:t>Hình</a:t>
            </a:r>
            <a:r>
              <a:rPr lang="en-US" sz="1600" b="1" dirty="0">
                <a:latin typeface="+mn-lt"/>
              </a:rPr>
              <a:t> 6. </a:t>
            </a:r>
            <a:r>
              <a:rPr lang="en-US" sz="1600" b="1" dirty="0" err="1">
                <a:latin typeface="+mn-lt"/>
              </a:rPr>
              <a:t>Đấp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giữ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nước</a:t>
            </a:r>
            <a:r>
              <a:rPr lang="en-US" sz="1600" b="1" dirty="0">
                <a:latin typeface="+mn-lt"/>
              </a:rPr>
              <a:t> </a:t>
            </a:r>
            <a:r>
              <a:rPr lang="en-US" sz="1600" b="1" dirty="0" err="1">
                <a:latin typeface="+mn-lt"/>
              </a:rPr>
              <a:t>nhỏ</a:t>
            </a:r>
            <a:endParaRPr lang="en-US" sz="16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33661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>
          <a:extLst>
            <a:ext uri="{FF2B5EF4-FFF2-40B4-BE49-F238E27FC236}">
              <a16:creationId xmlns:a16="http://schemas.microsoft.com/office/drawing/2014/main" id="{D840048B-7B16-B083-B4D4-F4AC3AD699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">
            <a:extLst>
              <a:ext uri="{FF2B5EF4-FFF2-40B4-BE49-F238E27FC236}">
                <a16:creationId xmlns:a16="http://schemas.microsoft.com/office/drawing/2014/main" id="{E56366C8-A2C0-83CF-FBF6-AAE60A253182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47118" y="299747"/>
            <a:ext cx="11944882" cy="6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 algn="l">
              <a:buSzPts val="2400"/>
            </a:pPr>
            <a:r>
              <a:rPr lang="en-US" sz="2800" spc="-200" dirty="0"/>
              <a:t>3.3 </a:t>
            </a:r>
            <a:r>
              <a:rPr lang="en-US" spc="-200" dirty="0"/>
              <a:t>Công </a:t>
            </a:r>
            <a:r>
              <a:rPr lang="en-US" spc="-200" dirty="0" err="1"/>
              <a:t>nghệ</a:t>
            </a:r>
            <a:r>
              <a:rPr lang="en-US" spc="-200" dirty="0"/>
              <a:t> </a:t>
            </a:r>
            <a:r>
              <a:rPr lang="en-US" spc="-200" dirty="0" err="1"/>
              <a:t>cất</a:t>
            </a:r>
            <a:r>
              <a:rPr lang="en-US" spc="-200" dirty="0"/>
              <a:t> </a:t>
            </a:r>
            <a:r>
              <a:rPr lang="en-US" spc="-200" dirty="0" err="1"/>
              <a:t>trữ</a:t>
            </a:r>
            <a:r>
              <a:rPr lang="en-US" spc="-200" dirty="0"/>
              <a:t> </a:t>
            </a:r>
            <a:r>
              <a:rPr lang="en-US" spc="-200" dirty="0" err="1"/>
              <a:t>ngầm</a:t>
            </a:r>
            <a:r>
              <a:rPr lang="en-US" spc="-200" dirty="0"/>
              <a:t> – Managed aquifer recharge </a:t>
            </a:r>
            <a:endParaRPr lang="en-US" sz="2800" spc="-200" dirty="0"/>
          </a:p>
        </p:txBody>
      </p:sp>
      <p:sp>
        <p:nvSpPr>
          <p:cNvPr id="236" name="Google Shape;236;p1">
            <a:extLst>
              <a:ext uri="{FF2B5EF4-FFF2-40B4-BE49-F238E27FC236}">
                <a16:creationId xmlns:a16="http://schemas.microsoft.com/office/drawing/2014/main" id="{946AF2DF-E502-3EFF-7549-07D83A856324}"/>
              </a:ext>
            </a:extLst>
          </p:cNvPr>
          <p:cNvSpPr txBox="1"/>
          <p:nvPr/>
        </p:nvSpPr>
        <p:spPr>
          <a:xfrm>
            <a:off x="2244550" y="6365557"/>
            <a:ext cx="37061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097668-4616-180C-803B-2AC4A6AC5A5E}"/>
              </a:ext>
            </a:extLst>
          </p:cNvPr>
          <p:cNvSpPr txBox="1"/>
          <p:nvPr/>
        </p:nvSpPr>
        <p:spPr>
          <a:xfrm>
            <a:off x="754741" y="1355843"/>
            <a:ext cx="10450287" cy="27210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vi-VN" sz="1800" b="1" dirty="0"/>
              <a:t>Managed Aquifer Recharge (MAR)</a:t>
            </a:r>
            <a:r>
              <a:rPr lang="vi-VN" sz="1800" dirty="0"/>
              <a:t>: bổ sung </a:t>
            </a:r>
            <a:r>
              <a:rPr lang="vi-VN" sz="1800" b="1" dirty="0"/>
              <a:t>có chủ đích</a:t>
            </a:r>
            <a:r>
              <a:rPr lang="vi-VN" sz="1800" dirty="0"/>
              <a:t> nước vào tầng chứa nước dưới đất</a:t>
            </a:r>
            <a:r>
              <a:rPr lang="en-US" sz="1800" dirty="0"/>
              <a:t>, t</a:t>
            </a:r>
            <a:r>
              <a:rPr lang="vi-VN" sz="1800" dirty="0"/>
              <a:t>hực hiện qua </a:t>
            </a:r>
            <a:r>
              <a:rPr lang="vi-VN" sz="1800" b="1" dirty="0"/>
              <a:t>các công trình nhân tạo</a:t>
            </a:r>
            <a:endParaRPr lang="vi-VN" sz="1800" dirty="0"/>
          </a:p>
          <a:p>
            <a:pPr>
              <a:lnSpc>
                <a:spcPct val="120000"/>
              </a:lnSpc>
            </a:pPr>
            <a:r>
              <a:rPr lang="vi-VN" sz="1800" dirty="0"/>
              <a:t>Mục tiêu:</a:t>
            </a:r>
          </a:p>
          <a:p>
            <a:pPr marL="742950" lvl="1" indent="-285750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vi-VN" sz="1800" dirty="0"/>
              <a:t>Tăng trữ lượng nước ngầm</a:t>
            </a:r>
          </a:p>
          <a:p>
            <a:pPr marL="742950" lvl="1" indent="-285750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vi-VN" sz="1800" dirty="0"/>
              <a:t>Cải thiện chất lượng nước</a:t>
            </a:r>
          </a:p>
          <a:p>
            <a:pPr marL="742950" lvl="1" indent="-285750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vi-VN" sz="1800" dirty="0"/>
              <a:t>Điều hòa nguồn nước theo thời gian</a:t>
            </a:r>
          </a:p>
          <a:p>
            <a:pPr>
              <a:lnSpc>
                <a:spcPct val="120000"/>
              </a:lnSpc>
              <a:buNone/>
            </a:pPr>
            <a:r>
              <a:rPr lang="vi-VN" sz="1800" b="1" dirty="0"/>
              <a:t>Ưu điểm so với bổ cập tự nhiên</a:t>
            </a:r>
            <a:r>
              <a:rPr lang="en-US" sz="1800" b="1" dirty="0"/>
              <a:t>: </a:t>
            </a:r>
            <a:r>
              <a:rPr lang="vi-VN" sz="1800" dirty="0"/>
              <a:t>Chủ động kiểm soát:</a:t>
            </a:r>
            <a:r>
              <a:rPr lang="en-US" sz="1800" dirty="0"/>
              <a:t> </a:t>
            </a:r>
            <a:r>
              <a:rPr lang="vi-VN" sz="1800" dirty="0"/>
              <a:t>Vị trí</a:t>
            </a:r>
            <a:r>
              <a:rPr lang="en-US" sz="1800" dirty="0"/>
              <a:t>, </a:t>
            </a:r>
            <a:r>
              <a:rPr lang="vi-VN" sz="1800" dirty="0"/>
              <a:t>Lưu lượng</a:t>
            </a:r>
            <a:r>
              <a:rPr lang="en-US" sz="1800" dirty="0"/>
              <a:t>, </a:t>
            </a:r>
            <a:r>
              <a:rPr lang="vi-VN" sz="1800" dirty="0"/>
              <a:t>Chất lượng</a:t>
            </a:r>
            <a:r>
              <a:rPr lang="en-US" sz="1800" dirty="0"/>
              <a:t> </a:t>
            </a:r>
            <a:r>
              <a:rPr lang="en-US" sz="1800" dirty="0" err="1"/>
              <a:t>và</a:t>
            </a:r>
            <a:r>
              <a:rPr lang="en-US" sz="1800" dirty="0"/>
              <a:t> </a:t>
            </a:r>
            <a:r>
              <a:rPr lang="vi-VN" sz="1800" dirty="0"/>
              <a:t>Thời điểm bổ cập</a:t>
            </a:r>
            <a:r>
              <a:rPr lang="en-US" sz="1800" dirty="0"/>
              <a:t> </a:t>
            </a:r>
            <a:r>
              <a:rPr lang="en-US" sz="1800" dirty="0" err="1"/>
              <a:t>và</a:t>
            </a:r>
            <a:r>
              <a:rPr lang="en-US" sz="1800" dirty="0"/>
              <a:t> </a:t>
            </a:r>
            <a:r>
              <a:rPr lang="vi-VN" sz="1800" dirty="0"/>
              <a:t>Giảm rủi ro </a:t>
            </a:r>
            <a:r>
              <a:rPr lang="vi-VN" sz="1800" b="1" dirty="0"/>
              <a:t>khai thác quá mức nước ngầm</a:t>
            </a:r>
            <a:endParaRPr lang="vi-VN" sz="1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00A52C-363A-F7F9-D891-CA5190C311FA}"/>
              </a:ext>
            </a:extLst>
          </p:cNvPr>
          <p:cNvSpPr txBox="1"/>
          <p:nvPr/>
        </p:nvSpPr>
        <p:spPr>
          <a:xfrm>
            <a:off x="2061028" y="4307855"/>
            <a:ext cx="8737602" cy="2388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None/>
            </a:pPr>
            <a:r>
              <a:rPr lang="vi-VN" sz="1800" b="1" dirty="0"/>
              <a:t>Cơ sở khoa học</a:t>
            </a:r>
            <a:r>
              <a:rPr lang="en-US" sz="1800" b="1" dirty="0"/>
              <a:t>: </a:t>
            </a:r>
            <a:r>
              <a:rPr lang="vi-VN" sz="1800" dirty="0"/>
              <a:t>Dựa trên các quá trình tự nhiên trong môi trường đất – đá:</a:t>
            </a:r>
          </a:p>
          <a:p>
            <a:pPr marL="742950" lvl="1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vi-VN" sz="1800" dirty="0"/>
              <a:t>Thấm (Infiltration)</a:t>
            </a:r>
          </a:p>
          <a:p>
            <a:pPr marL="742950" lvl="1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vi-VN" sz="1800" dirty="0"/>
              <a:t>Lọc vật lý (Physical filtration)</a:t>
            </a:r>
          </a:p>
          <a:p>
            <a:pPr marL="742950" lvl="1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vi-VN" sz="1800" dirty="0"/>
              <a:t>Hấp phụ &amp; trao đổi ion</a:t>
            </a:r>
          </a:p>
          <a:p>
            <a:pPr marL="742950" lvl="1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vi-VN" sz="1800" dirty="0"/>
              <a:t>Phân hủy sinh học</a:t>
            </a:r>
          </a:p>
          <a:p>
            <a:pPr>
              <a:lnSpc>
                <a:spcPct val="120000"/>
              </a:lnSpc>
              <a:buNone/>
            </a:pPr>
            <a:r>
              <a:rPr lang="vi-VN" sz="1800" b="1" dirty="0"/>
              <a:t>Hiệu quả</a:t>
            </a:r>
            <a:r>
              <a:rPr lang="en-US" sz="1800" b="1" dirty="0"/>
              <a:t>: </a:t>
            </a:r>
            <a:r>
              <a:rPr lang="vi-VN" sz="1800" dirty="0"/>
              <a:t>Vừa </a:t>
            </a:r>
            <a:r>
              <a:rPr lang="vi-VN" sz="1800" b="1" dirty="0"/>
              <a:t>lưu trữ</a:t>
            </a:r>
            <a:r>
              <a:rPr lang="vi-VN" sz="1800" dirty="0"/>
              <a:t> vừa </a:t>
            </a:r>
            <a:r>
              <a:rPr lang="vi-VN" sz="1800" b="1" dirty="0"/>
              <a:t>cải thiện chất lượng nước</a:t>
            </a:r>
            <a:endParaRPr lang="vi-VN" sz="1800" dirty="0"/>
          </a:p>
          <a:p>
            <a:pPr>
              <a:lnSpc>
                <a:spcPct val="120000"/>
              </a:lnSpc>
            </a:pPr>
            <a:r>
              <a:rPr lang="vi-VN" sz="1800" dirty="0"/>
              <a:t>Phụ thuộc điều kiện </a:t>
            </a:r>
            <a:r>
              <a:rPr lang="vi-VN" sz="1800" b="1" dirty="0"/>
              <a:t>địa chất – thủy văn</a:t>
            </a:r>
            <a:endParaRPr lang="vi-VN" sz="1800" dirty="0"/>
          </a:p>
        </p:txBody>
      </p:sp>
    </p:spTree>
    <p:extLst>
      <p:ext uri="{BB962C8B-B14F-4D97-AF65-F5344CB8AC3E}">
        <p14:creationId xmlns:p14="http://schemas.microsoft.com/office/powerpoint/2010/main" val="4129615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>
          <a:extLst>
            <a:ext uri="{FF2B5EF4-FFF2-40B4-BE49-F238E27FC236}">
              <a16:creationId xmlns:a16="http://schemas.microsoft.com/office/drawing/2014/main" id="{7A358D13-5D51-5C2D-2FE8-629B03F5D6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">
            <a:extLst>
              <a:ext uri="{FF2B5EF4-FFF2-40B4-BE49-F238E27FC236}">
                <a16:creationId xmlns:a16="http://schemas.microsoft.com/office/drawing/2014/main" id="{752B96A4-3FD8-AC43-5BA9-B24D65A1BAF0}"/>
              </a:ext>
            </a:extLst>
          </p:cNvPr>
          <p:cNvSpPr txBox="1"/>
          <p:nvPr/>
        </p:nvSpPr>
        <p:spPr>
          <a:xfrm>
            <a:off x="2244550" y="6365557"/>
            <a:ext cx="37061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31;p1">
            <a:extLst>
              <a:ext uri="{FF2B5EF4-FFF2-40B4-BE49-F238E27FC236}">
                <a16:creationId xmlns:a16="http://schemas.microsoft.com/office/drawing/2014/main" id="{A7B82A6C-EC19-4F95-0D08-8D3DD704D0E7}"/>
              </a:ext>
            </a:extLst>
          </p:cNvPr>
          <p:cNvSpPr txBox="1">
            <a:spLocks/>
          </p:cNvSpPr>
          <p:nvPr/>
        </p:nvSpPr>
        <p:spPr>
          <a:xfrm>
            <a:off x="247118" y="299747"/>
            <a:ext cx="8587166" cy="6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Livvic"/>
              <a:buNone/>
              <a:defRPr sz="3700" b="1" i="0" u="none" strike="noStrike" cap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9pPr>
          </a:lstStyle>
          <a:p>
            <a:pPr algn="l">
              <a:buSzPts val="2400"/>
            </a:pPr>
            <a:r>
              <a:rPr lang="en-US" sz="3600" dirty="0"/>
              <a:t>Các </a:t>
            </a:r>
            <a:r>
              <a:rPr lang="en-US" sz="3600" dirty="0" err="1"/>
              <a:t>hình</a:t>
            </a:r>
            <a:r>
              <a:rPr lang="en-US" sz="3600" dirty="0"/>
              <a:t> </a:t>
            </a:r>
            <a:r>
              <a:rPr lang="en-US" sz="3600" dirty="0" err="1"/>
              <a:t>thức</a:t>
            </a:r>
            <a:r>
              <a:rPr lang="en-US" sz="3600" dirty="0"/>
              <a:t> </a:t>
            </a:r>
            <a:r>
              <a:rPr lang="en-US" sz="3600" dirty="0" err="1"/>
              <a:t>công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MAR</a:t>
            </a:r>
            <a:endParaRPr lang="en-US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7D5516-890E-DD57-D35A-96F87E2FA31F}"/>
              </a:ext>
            </a:extLst>
          </p:cNvPr>
          <p:cNvSpPr txBox="1"/>
          <p:nvPr/>
        </p:nvSpPr>
        <p:spPr>
          <a:xfrm>
            <a:off x="580572" y="1261255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a.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Hồ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thấm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(Infiltration basins / recharge ponds)</a:t>
            </a:r>
            <a:endParaRPr lang="en-US" sz="2000" dirty="0"/>
          </a:p>
        </p:txBody>
      </p:sp>
      <p:pic>
        <p:nvPicPr>
          <p:cNvPr id="6" name="Picture 5" descr="undefined">
            <a:extLst>
              <a:ext uri="{FF2B5EF4-FFF2-40B4-BE49-F238E27FC236}">
                <a16:creationId xmlns:a16="http://schemas.microsoft.com/office/drawing/2014/main" id="{8C444A4E-7AFC-8DC5-D5DF-D3360729F6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8996" y="949747"/>
            <a:ext cx="3503085" cy="197406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Example of Infiltration Basin">
            <a:extLst>
              <a:ext uri="{FF2B5EF4-FFF2-40B4-BE49-F238E27FC236}">
                <a16:creationId xmlns:a16="http://schemas.microsoft.com/office/drawing/2014/main" id="{64B43CA6-EA70-FA10-0E26-371AD72B6D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909" y="3674564"/>
            <a:ext cx="5760720" cy="256413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BE8CD75-DEB3-9EF9-3B26-CD45DC4D96F6}"/>
              </a:ext>
            </a:extLst>
          </p:cNvPr>
          <p:cNvSpPr txBox="1"/>
          <p:nvPr/>
        </p:nvSpPr>
        <p:spPr>
          <a:xfrm>
            <a:off x="748212" y="1819338"/>
            <a:ext cx="6096000" cy="26850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30000"/>
              </a:lnSpc>
              <a:spcAft>
                <a:spcPts val="800"/>
              </a:spcAft>
              <a:buNone/>
            </a:pP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Hồ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thấm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ao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hoặc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bể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hở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đáy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thấm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được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thiết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kế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để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nước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từ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hồ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thấm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chậm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xuống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tầng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chứa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nước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bên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dưới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Đây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hình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MAR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đơn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giản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chi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phí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thấp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dễ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vận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hành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phù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hợp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với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30000"/>
              </a:lnSpc>
              <a:buFont typeface="Wingdings" panose="05000000000000000000" pitchFamily="2" charset="2"/>
              <a:buChar char=""/>
            </a:pP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Khu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vực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đất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cát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sỏi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thấm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lớn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30000"/>
              </a:lnSpc>
              <a:buFont typeface="Wingdings" panose="05000000000000000000" pitchFamily="2" charset="2"/>
              <a:buChar char=""/>
            </a:pP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Mực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nước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ngầm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nông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30000"/>
              </a:lnSpc>
              <a:spcAft>
                <a:spcPts val="800"/>
              </a:spcAft>
              <a:buFont typeface="Wingdings" panose="05000000000000000000" pitchFamily="2" charset="2"/>
              <a:buChar char=""/>
            </a:pP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Quỹ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đất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tương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đối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rộng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1345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>
          <a:extLst>
            <a:ext uri="{FF2B5EF4-FFF2-40B4-BE49-F238E27FC236}">
              <a16:creationId xmlns:a16="http://schemas.microsoft.com/office/drawing/2014/main" id="{848F8F7F-0E40-8F8A-3F86-5C7AA9D41D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E075CDE-664C-5967-44B5-D0C0A5EC2C8A}"/>
              </a:ext>
            </a:extLst>
          </p:cNvPr>
          <p:cNvSpPr txBox="1"/>
          <p:nvPr/>
        </p:nvSpPr>
        <p:spPr>
          <a:xfrm>
            <a:off x="653144" y="369978"/>
            <a:ext cx="6096000" cy="4218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Aft>
                <a:spcPts val="800"/>
              </a:spcAft>
              <a:buNone/>
            </a:pP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Giếng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thấm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(Recharge wells / injection wells)</a:t>
            </a:r>
            <a:endParaRPr lang="en-US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B280E59-CFBE-01DE-A9A2-1440F757E2FD}"/>
              </a:ext>
            </a:extLst>
          </p:cNvPr>
          <p:cNvSpPr txBox="1"/>
          <p:nvPr/>
        </p:nvSpPr>
        <p:spPr>
          <a:xfrm>
            <a:off x="627743" y="935577"/>
            <a:ext cx="5733143" cy="2324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30000"/>
              </a:lnSpc>
              <a:spcAft>
                <a:spcPts val="800"/>
              </a:spcAft>
              <a:buNone/>
            </a:pP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Giếng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thấm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phép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bơm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trực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tiếp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nước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vào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tầng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chứa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nước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sâu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vượt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qua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lớp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đất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khả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năng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thấm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kém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Đây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giải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pháp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phù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hợp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30000"/>
              </a:lnSpc>
              <a:buFont typeface="Wingdings" panose="05000000000000000000" pitchFamily="2" charset="2"/>
              <a:buChar char=""/>
            </a:pP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Khu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vực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đô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thị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30000"/>
              </a:lnSpc>
              <a:buFont typeface="Wingdings" panose="05000000000000000000" pitchFamily="2" charset="2"/>
              <a:buChar char=""/>
            </a:pP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Nơi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thiếu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quỹ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đất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30000"/>
              </a:lnSpc>
              <a:spcAft>
                <a:spcPts val="800"/>
              </a:spcAft>
              <a:buFont typeface="Wingdings" panose="05000000000000000000" pitchFamily="2" charset="2"/>
              <a:buChar char=""/>
            </a:pP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Tầng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chứa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nước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sâu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áp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lực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khai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thác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lớn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62D0681-A073-2062-C8D2-95BC2C080B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5885" y="499298"/>
            <a:ext cx="4718685" cy="4488940"/>
          </a:xfrm>
          <a:prstGeom prst="rect">
            <a:avLst/>
          </a:prstGeom>
          <a:noFill/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5ACD8EB-15BA-BCE7-FCD2-1E52499895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256" y="3597492"/>
            <a:ext cx="4666271" cy="28905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5968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>
          <a:extLst>
            <a:ext uri="{FF2B5EF4-FFF2-40B4-BE49-F238E27FC236}">
              <a16:creationId xmlns:a16="http://schemas.microsoft.com/office/drawing/2014/main" id="{CC164631-2457-592E-672E-8D417E6854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048E23A-715B-17B0-D8D6-599511C2DA4B}"/>
              </a:ext>
            </a:extLst>
          </p:cNvPr>
          <p:cNvSpPr txBox="1"/>
          <p:nvPr/>
        </p:nvSpPr>
        <p:spPr>
          <a:xfrm>
            <a:off x="595086" y="471574"/>
            <a:ext cx="6096000" cy="4218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spcAft>
                <a:spcPts val="800"/>
              </a:spcAft>
              <a:buNone/>
            </a:pP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c.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Rãnh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thấm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(Infiltration trenches)</a:t>
            </a:r>
            <a:endParaRPr lang="en-US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4D6BBB4-4135-2E5E-4E0C-50D349BF3371}"/>
              </a:ext>
            </a:extLst>
          </p:cNvPr>
          <p:cNvSpPr txBox="1"/>
          <p:nvPr/>
        </p:nvSpPr>
        <p:spPr>
          <a:xfrm>
            <a:off x="595086" y="1064811"/>
            <a:ext cx="5500914" cy="2324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30000"/>
              </a:lnSpc>
              <a:spcAft>
                <a:spcPts val="800"/>
              </a:spcAft>
              <a:buNone/>
            </a:pP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Rãnh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thấm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hào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hoặc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mương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thấm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nông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thường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kết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hợp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với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thống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thoát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nước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mưa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đô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thị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hoặc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nông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Hình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này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tác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dụng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30000"/>
              </a:lnSpc>
              <a:buFont typeface="Wingdings" panose="05000000000000000000" pitchFamily="2" charset="2"/>
              <a:buChar char=""/>
            </a:pP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Tăng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diện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tích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thấm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30000"/>
              </a:lnSpc>
              <a:buFont typeface="Wingdings" panose="05000000000000000000" pitchFamily="2" charset="2"/>
              <a:buChar char=""/>
            </a:pP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Giảm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dòng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chảy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mặt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30000"/>
              </a:lnSpc>
              <a:spcAft>
                <a:spcPts val="800"/>
              </a:spcAft>
              <a:buFont typeface="Wingdings" panose="05000000000000000000" pitchFamily="2" charset="2"/>
              <a:buChar char=""/>
            </a:pP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Bổ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sung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nước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ngầm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mô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nhỏ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nhưng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phân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tán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Infiltration Trench Design Guide">
            <a:extLst>
              <a:ext uri="{FF2B5EF4-FFF2-40B4-BE49-F238E27FC236}">
                <a16:creationId xmlns:a16="http://schemas.microsoft.com/office/drawing/2014/main" id="{34D38AFF-F235-5B12-EF9F-D32BF0EC4F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433" y="647563"/>
            <a:ext cx="3786505" cy="27355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78499A-EBDA-6830-2F80-BC6420480B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752" y="3816400"/>
            <a:ext cx="5844289" cy="27355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2386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>
          <a:extLst>
            <a:ext uri="{FF2B5EF4-FFF2-40B4-BE49-F238E27FC236}">
              <a16:creationId xmlns:a16="http://schemas.microsoft.com/office/drawing/2014/main" id="{92132298-140A-8115-EE81-392B52D25A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">
            <a:extLst>
              <a:ext uri="{FF2B5EF4-FFF2-40B4-BE49-F238E27FC236}">
                <a16:creationId xmlns:a16="http://schemas.microsoft.com/office/drawing/2014/main" id="{D6880868-6CA8-C674-D83F-F24BA254B5C4}"/>
              </a:ext>
            </a:extLst>
          </p:cNvPr>
          <p:cNvSpPr txBox="1"/>
          <p:nvPr/>
        </p:nvSpPr>
        <p:spPr>
          <a:xfrm>
            <a:off x="2244550" y="6365557"/>
            <a:ext cx="37061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31;p1">
            <a:extLst>
              <a:ext uri="{FF2B5EF4-FFF2-40B4-BE49-F238E27FC236}">
                <a16:creationId xmlns:a16="http://schemas.microsoft.com/office/drawing/2014/main" id="{15B19A0A-16E8-B985-54DB-1969B6ADE4B4}"/>
              </a:ext>
            </a:extLst>
          </p:cNvPr>
          <p:cNvSpPr txBox="1">
            <a:spLocks/>
          </p:cNvSpPr>
          <p:nvPr/>
        </p:nvSpPr>
        <p:spPr>
          <a:xfrm>
            <a:off x="247118" y="299747"/>
            <a:ext cx="8587166" cy="6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Livvic"/>
              <a:buNone/>
              <a:defRPr sz="3700" b="1" i="0" u="none" strike="noStrike" cap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9pPr>
          </a:lstStyle>
          <a:p>
            <a:pPr algn="l">
              <a:buSzPts val="2400"/>
            </a:pPr>
            <a:r>
              <a:rPr lang="en-US" sz="3200" dirty="0"/>
              <a:t>III.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số</a:t>
            </a:r>
            <a:r>
              <a:rPr lang="en-US" sz="3200" dirty="0"/>
              <a:t> </a:t>
            </a:r>
            <a:r>
              <a:rPr lang="en-US" sz="3200" dirty="0" err="1"/>
              <a:t>đề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giải</a:t>
            </a:r>
            <a:r>
              <a:rPr lang="en-US" sz="3200" dirty="0"/>
              <a:t> </a:t>
            </a:r>
            <a:r>
              <a:rPr lang="en-US" sz="3200" dirty="0" err="1"/>
              <a:t>pháp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3780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>
          <a:extLst>
            <a:ext uri="{FF2B5EF4-FFF2-40B4-BE49-F238E27FC236}">
              <a16:creationId xmlns:a16="http://schemas.microsoft.com/office/drawing/2014/main" id="{A5E06469-1452-C025-3AD2-B83A62B6F4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">
            <a:extLst>
              <a:ext uri="{FF2B5EF4-FFF2-40B4-BE49-F238E27FC236}">
                <a16:creationId xmlns:a16="http://schemas.microsoft.com/office/drawing/2014/main" id="{97DDA4DA-4505-F698-0EF9-5A8402649F8A}"/>
              </a:ext>
            </a:extLst>
          </p:cNvPr>
          <p:cNvSpPr txBox="1"/>
          <p:nvPr/>
        </p:nvSpPr>
        <p:spPr>
          <a:xfrm>
            <a:off x="2244550" y="6365557"/>
            <a:ext cx="37061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33243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>
          <a:extLst>
            <a:ext uri="{FF2B5EF4-FFF2-40B4-BE49-F238E27FC236}">
              <a16:creationId xmlns:a16="http://schemas.microsoft.com/office/drawing/2014/main" id="{3E55E672-CDC8-E09B-FD65-39317F7FF9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">
            <a:extLst>
              <a:ext uri="{FF2B5EF4-FFF2-40B4-BE49-F238E27FC236}">
                <a16:creationId xmlns:a16="http://schemas.microsoft.com/office/drawing/2014/main" id="{DFBC5A07-E036-27A7-AB5F-72C6B2311476}"/>
              </a:ext>
            </a:extLst>
          </p:cNvPr>
          <p:cNvSpPr txBox="1"/>
          <p:nvPr/>
        </p:nvSpPr>
        <p:spPr>
          <a:xfrm>
            <a:off x="2244550" y="6365557"/>
            <a:ext cx="37061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31;p1">
            <a:extLst>
              <a:ext uri="{FF2B5EF4-FFF2-40B4-BE49-F238E27FC236}">
                <a16:creationId xmlns:a16="http://schemas.microsoft.com/office/drawing/2014/main" id="{FC9BC6FA-B2F3-BF76-4D1A-BD0576A70812}"/>
              </a:ext>
            </a:extLst>
          </p:cNvPr>
          <p:cNvSpPr txBox="1">
            <a:spLocks/>
          </p:cNvSpPr>
          <p:nvPr/>
        </p:nvSpPr>
        <p:spPr>
          <a:xfrm>
            <a:off x="247118" y="299747"/>
            <a:ext cx="8587166" cy="6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Livvic"/>
              <a:buNone/>
              <a:defRPr sz="3700" b="1" i="0" u="none" strike="noStrike" cap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Livvic"/>
              <a:buNone/>
              <a:defRPr sz="2100" b="1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defRPr>
            </a:lvl9pPr>
          </a:lstStyle>
          <a:p>
            <a:pPr algn="l">
              <a:buSzPts val="2400"/>
            </a:pPr>
            <a:r>
              <a:rPr lang="en-US" sz="3200" dirty="0"/>
              <a:t>IV. </a:t>
            </a:r>
            <a:r>
              <a:rPr lang="en-US" sz="3200" dirty="0" err="1">
                <a:solidFill>
                  <a:schemeClr val="accent2"/>
                </a:solidFill>
              </a:rPr>
              <a:t>Giới</a:t>
            </a:r>
            <a:r>
              <a:rPr lang="en-US" sz="3200" dirty="0">
                <a:solidFill>
                  <a:schemeClr val="accent2"/>
                </a:solidFill>
              </a:rPr>
              <a:t> </a:t>
            </a:r>
            <a:r>
              <a:rPr lang="en-US" sz="3200" dirty="0" err="1">
                <a:solidFill>
                  <a:schemeClr val="accent2"/>
                </a:solidFill>
              </a:rPr>
              <a:t>thiệu</a:t>
            </a:r>
            <a:r>
              <a:rPr lang="en-US" sz="3200" dirty="0">
                <a:solidFill>
                  <a:schemeClr val="accent2"/>
                </a:solidFill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dự</a:t>
            </a:r>
            <a:r>
              <a:rPr lang="en-US" sz="3200" dirty="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án</a:t>
            </a:r>
            <a:r>
              <a:rPr lang="en-US" sz="3200" dirty="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thực</a:t>
            </a:r>
            <a:r>
              <a:rPr lang="en-US" sz="3200" dirty="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hiện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317311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g229538a9cec_1_0"/>
          <p:cNvSpPr/>
          <p:nvPr/>
        </p:nvSpPr>
        <p:spPr>
          <a:xfrm>
            <a:off x="8725261" y="5285129"/>
            <a:ext cx="2502362" cy="120238"/>
          </a:xfrm>
          <a:custGeom>
            <a:avLst/>
            <a:gdLst/>
            <a:ahLst/>
            <a:cxnLst/>
            <a:rect l="l" t="t" r="r" b="b"/>
            <a:pathLst>
              <a:path w="3143" h="283" extrusionOk="0">
                <a:moveTo>
                  <a:pt x="3142" y="0"/>
                </a:moveTo>
                <a:lnTo>
                  <a:pt x="0" y="0"/>
                </a:lnTo>
                <a:lnTo>
                  <a:pt x="0" y="282"/>
                </a:lnTo>
                <a:lnTo>
                  <a:pt x="3142" y="282"/>
                </a:lnTo>
                <a:lnTo>
                  <a:pt x="3142" y="0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60925" rIns="121900" bIns="609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endParaRPr sz="4400" b="0" i="0" u="none" strike="noStrike" cap="none">
              <a:solidFill>
                <a:srgbClr val="40404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4" name="Google Shape;474;g229538a9cec_1_0"/>
          <p:cNvSpPr/>
          <p:nvPr/>
        </p:nvSpPr>
        <p:spPr>
          <a:xfrm>
            <a:off x="4454179" y="1518199"/>
            <a:ext cx="6901543" cy="3718084"/>
          </a:xfrm>
          <a:custGeom>
            <a:avLst/>
            <a:gdLst/>
            <a:ahLst/>
            <a:cxnLst/>
            <a:rect l="l" t="t" r="r" b="b"/>
            <a:pathLst>
              <a:path w="698" h="439" extrusionOk="0">
                <a:moveTo>
                  <a:pt x="294" y="84"/>
                </a:moveTo>
                <a:cubicBezTo>
                  <a:pt x="378" y="12"/>
                  <a:pt x="447" y="96"/>
                  <a:pt x="447" y="96"/>
                </a:cubicBezTo>
                <a:cubicBezTo>
                  <a:pt x="564" y="27"/>
                  <a:pt x="603" y="145"/>
                  <a:pt x="603" y="145"/>
                </a:cubicBezTo>
                <a:cubicBezTo>
                  <a:pt x="603" y="145"/>
                  <a:pt x="698" y="153"/>
                  <a:pt x="686" y="248"/>
                </a:cubicBezTo>
                <a:cubicBezTo>
                  <a:pt x="674" y="343"/>
                  <a:pt x="578" y="327"/>
                  <a:pt x="578" y="327"/>
                </a:cubicBezTo>
                <a:cubicBezTo>
                  <a:pt x="512" y="419"/>
                  <a:pt x="431" y="359"/>
                  <a:pt x="431" y="359"/>
                </a:cubicBezTo>
                <a:cubicBezTo>
                  <a:pt x="340" y="439"/>
                  <a:pt x="275" y="354"/>
                  <a:pt x="275" y="354"/>
                </a:cubicBezTo>
                <a:cubicBezTo>
                  <a:pt x="183" y="419"/>
                  <a:pt x="125" y="337"/>
                  <a:pt x="125" y="337"/>
                </a:cubicBezTo>
                <a:cubicBezTo>
                  <a:pt x="125" y="337"/>
                  <a:pt x="18" y="354"/>
                  <a:pt x="8" y="241"/>
                </a:cubicBezTo>
                <a:cubicBezTo>
                  <a:pt x="0" y="135"/>
                  <a:pt x="125" y="145"/>
                  <a:pt x="125" y="145"/>
                </a:cubicBezTo>
                <a:cubicBezTo>
                  <a:pt x="160" y="0"/>
                  <a:pt x="294" y="84"/>
                  <a:pt x="294" y="84"/>
                </a:cubicBezTo>
                <a:close/>
              </a:path>
            </a:pathLst>
          </a:custGeom>
          <a:noFill/>
          <a:ln w="1270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243775" tIns="121875" rIns="243775" bIns="1218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600"/>
              <a:buFont typeface="Arial"/>
              <a:buNone/>
            </a:pPr>
            <a:endParaRPr sz="9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76" name="Google Shape;476;g229538a9cec_1_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7197" y="1251239"/>
            <a:ext cx="3606800" cy="5384800"/>
          </a:xfrm>
          <a:prstGeom prst="rect">
            <a:avLst/>
          </a:prstGeom>
          <a:noFill/>
          <a:ln>
            <a:noFill/>
          </a:ln>
        </p:spPr>
      </p:pic>
      <p:sp>
        <p:nvSpPr>
          <p:cNvPr id="477" name="Google Shape;477;g229538a9cec_1_0"/>
          <p:cNvSpPr txBox="1"/>
          <p:nvPr/>
        </p:nvSpPr>
        <p:spPr>
          <a:xfrm>
            <a:off x="4951623" y="3066139"/>
            <a:ext cx="6276000" cy="8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25" tIns="30475" rIns="60925" bIns="30475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Arial"/>
              <a:buNone/>
            </a:pPr>
            <a:r>
              <a:rPr lang="en-US" sz="5300" b="1" i="1" u="none" strike="noStrike" cap="none" dirty="0">
                <a:solidFill>
                  <a:srgbClr val="005293"/>
                </a:solidFill>
                <a:latin typeface="Arial"/>
                <a:ea typeface="Arial"/>
                <a:cs typeface="Arial"/>
                <a:sym typeface="Arial"/>
              </a:rPr>
              <a:t>THANK YOU!</a:t>
            </a:r>
            <a:endParaRPr sz="5300" b="1" i="1" u="none" strike="noStrike" cap="none" dirty="0">
              <a:solidFill>
                <a:srgbClr val="005293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Engineering Project Proposal by Slidesgo">
  <a:themeElements>
    <a:clrScheme name="Simple Light">
      <a:dk1>
        <a:srgbClr val="434343"/>
      </a:dk1>
      <a:lt1>
        <a:srgbClr val="FFFFFF"/>
      </a:lt1>
      <a:dk2>
        <a:srgbClr val="595959"/>
      </a:dk2>
      <a:lt2>
        <a:srgbClr val="EEEEEE"/>
      </a:lt2>
      <a:accent1>
        <a:srgbClr val="387771"/>
      </a:accent1>
      <a:accent2>
        <a:srgbClr val="212121"/>
      </a:accent2>
      <a:accent3>
        <a:srgbClr val="9ECFCB"/>
      </a:accent3>
      <a:accent4>
        <a:srgbClr val="289C91"/>
      </a:accent4>
      <a:accent5>
        <a:srgbClr val="619792"/>
      </a:accent5>
      <a:accent6>
        <a:srgbClr val="384C4B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470</TotalTime>
  <Words>2151</Words>
  <Application>Microsoft Office PowerPoint</Application>
  <PresentationFormat>Widescreen</PresentationFormat>
  <Paragraphs>189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Times New Roman</vt:lpstr>
      <vt:lpstr>Calibri</vt:lpstr>
      <vt:lpstr>Arial</vt:lpstr>
      <vt:lpstr>Wingdings</vt:lpstr>
      <vt:lpstr>Livvic</vt:lpstr>
      <vt:lpstr>Fira Sans Extra Condensed Medium</vt:lpstr>
      <vt:lpstr>Catamaran Light</vt:lpstr>
      <vt:lpstr>Engineering Project Proposal by Slidesgo</vt:lpstr>
      <vt:lpstr>Office Theme</vt:lpstr>
      <vt:lpstr>GIỚI THIỆU MỘT SỐ PHƯƠNG PHÁP CẤT TRỮ VÀ KHAI THÁC NƯỚC AN TOÀN CHO NHỮNG KHU VỰC KHAN HIẾM NƯỚC VIỆT NAM</vt:lpstr>
      <vt:lpstr>NỘI DUNG TRÌNH BÀY</vt:lpstr>
      <vt:lpstr>I. Vấn đề chung tình hình khan hiếm nước ở Việt Nam</vt:lpstr>
      <vt:lpstr>PowerPoint Presentation</vt:lpstr>
      <vt:lpstr>Các khu vực khan hiếm nước ở Việt Nam &amp; nguyên nhân</vt:lpstr>
      <vt:lpstr>PowerPoint Presentation</vt:lpstr>
      <vt:lpstr>Chu trình tự nhiên của nước</vt:lpstr>
      <vt:lpstr>Cơ sở của nguyên tắc cất trữ nước bền vững</vt:lpstr>
      <vt:lpstr>PowerPoint Presentation</vt:lpstr>
      <vt:lpstr>PowerPoint Presentation</vt:lpstr>
      <vt:lpstr>3.2 HỒ CHỨA NƯỚC VÀ ĐẬP</vt:lpstr>
      <vt:lpstr>PowerPoint Presentation</vt:lpstr>
      <vt:lpstr>3.3 Công nghệ cất trữ ngầm – Managed aquifer recharge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Quyền Trần</dc:creator>
  <cp:lastModifiedBy>Pham Khanh Huy</cp:lastModifiedBy>
  <cp:revision>20</cp:revision>
  <dcterms:created xsi:type="dcterms:W3CDTF">2022-12-15T00:16:30Z</dcterms:created>
  <dcterms:modified xsi:type="dcterms:W3CDTF">2025-12-30T23:56:18Z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65bd367d-9e3b-49e5-aa9a-caafdafee3aa_Enabled">
    <vt:lpwstr>true</vt:lpwstr>
  </property>
  <property fmtid="{D5CDD505-2E9C-101B-9397-08002B2CF9AE}" pid="3" name="MSIP_Label_65bd367d-9e3b-49e5-aa9a-caafdafee3aa_SetDate">
    <vt:lpwstr>2023-06-26T02:07:34Z</vt:lpwstr>
  </property>
  <property fmtid="{D5CDD505-2E9C-101B-9397-08002B2CF9AE}" pid="4" name="MSIP_Label_65bd367d-9e3b-49e5-aa9a-caafdafee3aa_Method">
    <vt:lpwstr>Standard</vt:lpwstr>
  </property>
  <property fmtid="{D5CDD505-2E9C-101B-9397-08002B2CF9AE}" pid="5" name="MSIP_Label_65bd367d-9e3b-49e5-aa9a-caafdafee3aa_Name">
    <vt:lpwstr>65bd367d-9e3b-49e5-aa9a-caafdafee3aa</vt:lpwstr>
  </property>
  <property fmtid="{D5CDD505-2E9C-101B-9397-08002B2CF9AE}" pid="6" name="MSIP_Label_65bd367d-9e3b-49e5-aa9a-caafdafee3aa_SiteId">
    <vt:lpwstr>9be3e276-28d8-4cd8-8f84-02cf1911da9c</vt:lpwstr>
  </property>
  <property fmtid="{D5CDD505-2E9C-101B-9397-08002B2CF9AE}" pid="7" name="MSIP_Label_65bd367d-9e3b-49e5-aa9a-caafdafee3aa_ActionId">
    <vt:lpwstr>7d942332-e1bc-4166-b2bb-49fde7565768</vt:lpwstr>
  </property>
  <property fmtid="{D5CDD505-2E9C-101B-9397-08002B2CF9AE}" pid="8" name="MSIP_Label_65bd367d-9e3b-49e5-aa9a-caafdafee3aa_ContentBits">
    <vt:lpwstr>0</vt:lpwstr>
  </property>
  <property fmtid="{D5CDD505-2E9C-101B-9397-08002B2CF9AE}" pid="9" name="MediaServiceImageTags">
    <vt:lpwstr/>
  </property>
  <property fmtid="{D5CDD505-2E9C-101B-9397-08002B2CF9AE}" pid="10" name="Month">
    <vt:lpwstr/>
  </property>
  <property fmtid="{D5CDD505-2E9C-101B-9397-08002B2CF9AE}" pid="11" name="ContentTypeId">
    <vt:lpwstr>0x01010011A3AB573F3C4B42A142F6BA375044600E00C2DC18058D91264E872B34760487F2BA</vt:lpwstr>
  </property>
  <property fmtid="{D5CDD505-2E9C-101B-9397-08002B2CF9AE}" pid="12" name="Technical_x002d_Program_x0020_File_x0020_Type">
    <vt:lpwstr/>
  </property>
  <property fmtid="{D5CDD505-2E9C-101B-9397-08002B2CF9AE}" pid="13" name="Cost Center">
    <vt:lpwstr>1;#6997|e6bfea23-11d6-4919-8741-bc6b106bb280</vt:lpwstr>
  </property>
  <property fmtid="{D5CDD505-2E9C-101B-9397-08002B2CF9AE}" pid="14" name="Project_x0020_File_x0020_Type">
    <vt:lpwstr/>
  </property>
  <property fmtid="{D5CDD505-2E9C-101B-9397-08002B2CF9AE}" pid="15" name="Year">
    <vt:lpwstr/>
  </property>
  <property fmtid="{D5CDD505-2E9C-101B-9397-08002B2CF9AE}" pid="16" name="Technical-Program File Type">
    <vt:lpwstr/>
  </property>
  <property fmtid="{D5CDD505-2E9C-101B-9397-08002B2CF9AE}" pid="17" name="Project File Type">
    <vt:lpwstr/>
  </property>
</Properties>
</file>