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9">
  <p:sldMasterIdLst>
    <p:sldMasterId id="2147483648" r:id="rId1"/>
  </p:sldMasterIdLst>
  <p:notesMasterIdLst>
    <p:notesMasterId r:id="rId13"/>
  </p:notesMasterIdLst>
  <p:sldIdLst>
    <p:sldId id="256" r:id="rId2"/>
    <p:sldId id="257" r:id="rId3"/>
    <p:sldId id="276" r:id="rId4"/>
    <p:sldId id="327" r:id="rId5"/>
    <p:sldId id="370" r:id="rId6"/>
    <p:sldId id="294" r:id="rId7"/>
    <p:sldId id="389" r:id="rId8"/>
    <p:sldId id="384" r:id="rId9"/>
    <p:sldId id="405" r:id="rId10"/>
    <p:sldId id="390" r:id="rId11"/>
    <p:sldId id="412" r:id="rId1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9900FF"/>
    <a:srgbClr val="FF9900"/>
    <a:srgbClr val="ED41E1"/>
    <a:srgbClr val="6FF993"/>
    <a:srgbClr val="FFFF00"/>
    <a:srgbClr val="60E0EE"/>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5" autoAdjust="0"/>
    <p:restoredTop sz="94239" autoAdjust="0"/>
  </p:normalViewPr>
  <p:slideViewPr>
    <p:cSldViewPr>
      <p:cViewPr varScale="1">
        <p:scale>
          <a:sx n="78" d="100"/>
          <a:sy n="78" d="100"/>
        </p:scale>
        <p:origin x="1594" y="5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9C9C87FE-AA61-4671-A3EE-372E276A0BFD}" type="slidenum">
              <a:rPr lang="en-US"/>
              <a:pPr>
                <a:defRPr/>
              </a:pPr>
              <a:t>‹#›</a:t>
            </a:fld>
            <a:endParaRPr lang="en-US"/>
          </a:p>
        </p:txBody>
      </p:sp>
    </p:spTree>
    <p:extLst>
      <p:ext uri="{BB962C8B-B14F-4D97-AF65-F5344CB8AC3E}">
        <p14:creationId xmlns:p14="http://schemas.microsoft.com/office/powerpoint/2010/main" val="6413754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p>
        </p:txBody>
      </p:sp>
      <p:sp>
        <p:nvSpPr>
          <p:cNvPr id="4" name="Slide Number Placeholder 3"/>
          <p:cNvSpPr>
            <a:spLocks noGrp="1"/>
          </p:cNvSpPr>
          <p:nvPr>
            <p:ph type="sldNum" sz="quarter" idx="5"/>
          </p:nvPr>
        </p:nvSpPr>
        <p:spPr/>
        <p:txBody>
          <a:bodyPr/>
          <a:lstStyle/>
          <a:p>
            <a:pPr>
              <a:defRPr/>
            </a:pPr>
            <a:fld id="{9C9C87FE-AA61-4671-A3EE-372E276A0BFD}" type="slidenum">
              <a:rPr lang="en-US" smtClean="0"/>
              <a:pPr>
                <a:defRPr/>
              </a:pPr>
              <a:t>4</a:t>
            </a:fld>
            <a:endParaRPr lang="en-US"/>
          </a:p>
        </p:txBody>
      </p:sp>
    </p:spTree>
    <p:extLst>
      <p:ext uri="{BB962C8B-B14F-4D97-AF65-F5344CB8AC3E}">
        <p14:creationId xmlns:p14="http://schemas.microsoft.com/office/powerpoint/2010/main" val="2420794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8A3F2-75A6-C39F-F0E0-471D515BE3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817C8A-BB9E-3F0E-6189-A1660DC53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64A326-A12E-8073-563D-2A67683C70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E6BFC1-96BF-62EC-A516-4A94946C2519}"/>
              </a:ext>
            </a:extLst>
          </p:cNvPr>
          <p:cNvSpPr>
            <a:spLocks noGrp="1"/>
          </p:cNvSpPr>
          <p:nvPr>
            <p:ph type="sldNum" sz="quarter" idx="5"/>
          </p:nvPr>
        </p:nvSpPr>
        <p:spPr/>
        <p:txBody>
          <a:bodyPr/>
          <a:lstStyle/>
          <a:p>
            <a:pPr>
              <a:defRPr/>
            </a:pPr>
            <a:fld id="{9C9C87FE-AA61-4671-A3EE-372E276A0BFD}" type="slidenum">
              <a:rPr lang="en-US" smtClean="0"/>
              <a:pPr>
                <a:defRPr/>
              </a:pPr>
              <a:t>7</a:t>
            </a:fld>
            <a:endParaRPr lang="en-US"/>
          </a:p>
        </p:txBody>
      </p:sp>
    </p:spTree>
    <p:extLst>
      <p:ext uri="{BB962C8B-B14F-4D97-AF65-F5344CB8AC3E}">
        <p14:creationId xmlns:p14="http://schemas.microsoft.com/office/powerpoint/2010/main" val="35597830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ahLst/>
            <a:cxnLst>
              <a:cxn ang="0">
                <a:pos x="12" y="124"/>
              </a:cxn>
              <a:cxn ang="0">
                <a:pos x="1381" y="12"/>
              </a:cxn>
              <a:cxn ang="0">
                <a:pos x="4064" y="581"/>
              </a:cxn>
              <a:cxn ang="0">
                <a:pos x="5773" y="118"/>
              </a:cxn>
              <a:cxn ang="0">
                <a:pos x="5766" y="2151"/>
              </a:cxn>
              <a:cxn ang="0">
                <a:pos x="3966" y="2263"/>
              </a:cxn>
              <a:cxn ang="0">
                <a:pos x="1963" y="1897"/>
              </a:cxn>
              <a:cxn ang="0">
                <a:pos x="6" y="2407"/>
              </a:cxn>
              <a:cxn ang="0">
                <a:pos x="12" y="124"/>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000"/>
            </a:schemeClr>
          </a:solidFill>
          <a:ln w="9525">
            <a:noFill/>
            <a:round/>
            <a:headEnd/>
            <a:tailEnd/>
          </a:ln>
          <a:effectLst/>
        </p:spPr>
        <p:txBody>
          <a:bodyPr/>
          <a:lstStyle/>
          <a:p>
            <a:pPr>
              <a:defRPr/>
            </a:pPr>
            <a:endParaRPr lang="en-US"/>
          </a:p>
        </p:txBody>
      </p:sp>
      <p:sp>
        <p:nvSpPr>
          <p:cNvPr id="5" name="Freeform 18"/>
          <p:cNvSpPr>
            <a:spLocks/>
          </p:cNvSpPr>
          <p:nvPr/>
        </p:nvSpPr>
        <p:spPr bwMode="gray">
          <a:xfrm>
            <a:off x="-9525" y="1730375"/>
            <a:ext cx="9150350" cy="3265488"/>
          </a:xfrm>
          <a:custGeom>
            <a:avLst/>
            <a:gdLst/>
            <a:ahLst/>
            <a:cxnLst>
              <a:cxn ang="0">
                <a:pos x="6" y="272"/>
              </a:cxn>
              <a:cxn ang="0">
                <a:pos x="1453" y="10"/>
              </a:cxn>
              <a:cxn ang="0">
                <a:pos x="4182" y="482"/>
              </a:cxn>
              <a:cxn ang="0">
                <a:pos x="5764" y="154"/>
              </a:cxn>
              <a:cxn ang="0">
                <a:pos x="5764" y="1806"/>
              </a:cxn>
              <a:cxn ang="0">
                <a:pos x="4005" y="1994"/>
              </a:cxn>
              <a:cxn ang="0">
                <a:pos x="1891" y="1522"/>
              </a:cxn>
              <a:cxn ang="0">
                <a:pos x="6" y="1967"/>
              </a:cxn>
              <a:cxn ang="0">
                <a:pos x="6" y="272"/>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w="9525">
            <a:noFill/>
            <a:round/>
            <a:headEnd/>
            <a:tailEnd/>
          </a:ln>
          <a:effectLst/>
        </p:spPr>
        <p:txBody>
          <a:bodyPr/>
          <a:lstStyle/>
          <a:p>
            <a:pPr>
              <a:defRPr/>
            </a:pPr>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3000"/>
              </a:schemeClr>
            </a:solidFill>
            <a:ln w="9525">
              <a:noFill/>
              <a:round/>
              <a:headEnd/>
              <a:tailEnd/>
            </a:ln>
            <a:effectLst/>
          </p:spPr>
          <p:txBody>
            <a:bodyPr wrap="none" anchor="ctr"/>
            <a:lstStyle/>
            <a:p>
              <a:pPr>
                <a:defRPr/>
              </a:pPr>
              <a:endParaRPr 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3000"/>
              </a:schemeClr>
            </a:solidFill>
            <a:ln w="9525">
              <a:noFill/>
              <a:round/>
              <a:headEnd/>
              <a:tailEnd/>
            </a:ln>
            <a:effectLst/>
          </p:spPr>
          <p:txBody>
            <a:bodyPr wrap="none" anchor="ctr"/>
            <a:lstStyle/>
            <a:p>
              <a:pPr>
                <a:defRPr/>
              </a:pPr>
              <a:endParaRPr 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5" name="Group 16"/>
          <p:cNvGrpSpPr>
            <a:grpSpLocks/>
          </p:cNvGrpSpPr>
          <p:nvPr/>
        </p:nvGrpSpPr>
        <p:grpSpPr bwMode="auto">
          <a:xfrm>
            <a:off x="228600" y="304800"/>
            <a:ext cx="1079500" cy="633413"/>
            <a:chOff x="2680" y="3678"/>
            <a:chExt cx="680" cy="399"/>
          </a:xfrm>
        </p:grpSpPr>
        <p:sp>
          <p:nvSpPr>
            <p:cNvPr id="16" name="Text Box 14"/>
            <p:cNvSpPr txBox="1">
              <a:spLocks noChangeArrowheads="1"/>
            </p:cNvSpPr>
            <p:nvPr/>
          </p:nvSpPr>
          <p:spPr bwMode="gray">
            <a:xfrm>
              <a:off x="2680" y="3789"/>
              <a:ext cx="680" cy="288"/>
            </a:xfrm>
            <a:prstGeom prst="rect">
              <a:avLst/>
            </a:prstGeom>
            <a:noFill/>
            <a:ln w="9525">
              <a:noFill/>
              <a:miter lim="800000"/>
              <a:headEnd/>
              <a:tailEnd/>
            </a:ln>
            <a:effectLst/>
          </p:spPr>
          <p:txBody>
            <a:bodyPr>
              <a:spAutoFit/>
            </a:bodyPr>
            <a:lstStyle/>
            <a:p>
              <a:pPr>
                <a:defRPr/>
              </a:pPr>
              <a:r>
                <a:rPr lang="en-US" sz="2400" b="1">
                  <a:solidFill>
                    <a:schemeClr val="tx2"/>
                  </a:solidFill>
                  <a:latin typeface="Arial" charset="0"/>
                </a:rPr>
                <a:t>LOGO</a:t>
              </a:r>
            </a:p>
          </p:txBody>
        </p:sp>
        <p:sp>
          <p:nvSpPr>
            <p:cNvPr id="17" name="AutoShape 15"/>
            <p:cNvSpPr>
              <a:spLocks noChangeArrowheads="1"/>
            </p:cNvSpPr>
            <p:nvPr/>
          </p:nvSpPr>
          <p:spPr bwMode="gray">
            <a:xfrm rot="5400000">
              <a:off x="2928" y="3493"/>
              <a:ext cx="172" cy="542"/>
            </a:xfrm>
            <a:prstGeom prst="moon">
              <a:avLst>
                <a:gd name="adj" fmla="val 21208"/>
              </a:avLst>
            </a:prstGeom>
            <a:solidFill>
              <a:schemeClr val="accent1"/>
            </a:solidFill>
            <a:ln w="9525">
              <a:noFill/>
              <a:miter lim="800000"/>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8" name="Rectangle 4"/>
          <p:cNvSpPr>
            <a:spLocks noGrp="1" noChangeArrowheads="1"/>
          </p:cNvSpPr>
          <p:nvPr>
            <p:ph type="dt" sz="half" idx="10"/>
          </p:nvPr>
        </p:nvSpPr>
        <p:spPr>
          <a:xfrm>
            <a:off x="457200" y="6477000"/>
            <a:ext cx="2133600" cy="244475"/>
          </a:xfrm>
        </p:spPr>
        <p:txBody>
          <a:bodyPr/>
          <a:lstStyle>
            <a:lvl1pPr>
              <a:defRPr sz="1200" smtClean="0"/>
            </a:lvl1pPr>
          </a:lstStyle>
          <a:p>
            <a:pPr>
              <a:defRPr/>
            </a:pPr>
            <a:endParaRPr lang="en-US"/>
          </a:p>
        </p:txBody>
      </p:sp>
      <p:sp>
        <p:nvSpPr>
          <p:cNvPr id="19" name="Rectangle 5"/>
          <p:cNvSpPr>
            <a:spLocks noGrp="1" noChangeArrowheads="1"/>
          </p:cNvSpPr>
          <p:nvPr>
            <p:ph type="ftr" sz="quarter" idx="11"/>
          </p:nvPr>
        </p:nvSpPr>
        <p:spPr>
          <a:xfrm>
            <a:off x="3124200" y="6477000"/>
            <a:ext cx="2895600" cy="244475"/>
          </a:xfrm>
        </p:spPr>
        <p:txBody>
          <a:bodyPr/>
          <a:lstStyle>
            <a:lvl1pPr>
              <a:defRPr sz="1200" smtClean="0"/>
            </a:lvl1pPr>
          </a:lstStyle>
          <a:p>
            <a:pPr>
              <a:defRPr/>
            </a:pPr>
            <a:endParaRPr lang="en-US"/>
          </a:p>
        </p:txBody>
      </p:sp>
      <p:sp>
        <p:nvSpPr>
          <p:cNvPr id="20" name="Rectangle 6"/>
          <p:cNvSpPr>
            <a:spLocks noGrp="1" noChangeArrowheads="1"/>
          </p:cNvSpPr>
          <p:nvPr>
            <p:ph type="sldNum" sz="quarter" idx="12"/>
          </p:nvPr>
        </p:nvSpPr>
        <p:spPr>
          <a:xfrm>
            <a:off x="6553200" y="6477000"/>
            <a:ext cx="2133600" cy="244475"/>
          </a:xfrm>
        </p:spPr>
        <p:txBody>
          <a:bodyPr/>
          <a:lstStyle>
            <a:lvl1pPr>
              <a:defRPr sz="1200" smtClean="0"/>
            </a:lvl1pPr>
          </a:lstStyle>
          <a:p>
            <a:pPr>
              <a:defRPr/>
            </a:pPr>
            <a:fld id="{2D6CDF7D-F01F-476D-8558-F915D293E39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5C9CBD2-2831-4CB6-959D-0E26632244E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54CBB53-9D76-4C55-A9A3-3CCE61DB68E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68E6F07-E1A7-40F7-A718-84C0089E326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67D3543-CC4F-44D7-9852-29BED251B6A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96C9F70-09AC-4615-96AE-279B31807B9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B3074BC-D9F8-41DF-B69E-88B8D6EB1A2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66B8708-97F9-41D9-971B-7C4DFFDA4DD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082B311-DAED-4579-BA4D-BA1898CBE99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A782143-4D33-4428-B3A0-F1C4D86CF0B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5A4DF41-9AB3-49D5-BC08-86F5CC32EADC}"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91400" cy="563563"/>
          </a:xfrm>
        </p:spPr>
        <p:txBody>
          <a:bodyPr/>
          <a:lstStyle/>
          <a:p>
            <a:r>
              <a:rPr lang="en-US"/>
              <a:t>Click to edit Master title style</a:t>
            </a:r>
          </a:p>
        </p:txBody>
      </p:sp>
      <p:sp>
        <p:nvSpPr>
          <p:cNvPr id="3" name="Text Placeholder 2"/>
          <p:cNvSpPr>
            <a:spLocks noGrp="1"/>
          </p:cNvSpPr>
          <p:nvPr>
            <p:ph type="body" sz="half" idx="1"/>
          </p:nvPr>
        </p:nvSpPr>
        <p:spPr>
          <a:xfrm>
            <a:off x="457200" y="18288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8A6E42D-8930-4AB8-A75E-CABC33D15614}"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828800"/>
            <a:ext cx="8229600" cy="4495800"/>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521725D-E254-419F-8D11-36252B2574E1}"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91400" cy="563563"/>
          </a:xfrm>
        </p:spPr>
        <p:txBody>
          <a:bodyPr/>
          <a:lstStyle/>
          <a:p>
            <a:r>
              <a:rPr lang="en-US"/>
              <a:t>Click to edit Master title style</a:t>
            </a:r>
          </a:p>
        </p:txBody>
      </p:sp>
      <p:sp>
        <p:nvSpPr>
          <p:cNvPr id="3" name="Text Placeholder 2"/>
          <p:cNvSpPr>
            <a:spLocks noGrp="1"/>
          </p:cNvSpPr>
          <p:nvPr>
            <p:ph type="body" sz="half" idx="1"/>
          </p:nvPr>
        </p:nvSpPr>
        <p:spPr>
          <a:xfrm>
            <a:off x="457200" y="18288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8288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4152900"/>
            <a:ext cx="40386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CE2BA6E1-DE9A-4100-8A68-636A5686F9E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91400" cy="563563"/>
          </a:xfrm>
        </p:spPr>
        <p:txBody>
          <a:bodyPr/>
          <a:lstStyle/>
          <a:p>
            <a:r>
              <a:rPr lang="en-US"/>
              <a:t>Click to edit Master title style</a:t>
            </a:r>
          </a:p>
        </p:txBody>
      </p:sp>
      <p:sp>
        <p:nvSpPr>
          <p:cNvPr id="3" name="Chart Placeholder 2"/>
          <p:cNvSpPr>
            <a:spLocks noGrp="1"/>
          </p:cNvSpPr>
          <p:nvPr>
            <p:ph type="chart" idx="1"/>
          </p:nvPr>
        </p:nvSpPr>
        <p:spPr>
          <a:xfrm>
            <a:off x="457200" y="1828800"/>
            <a:ext cx="8229600" cy="4495800"/>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EE429F9-F0AC-4300-A52B-3595CD8D840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oleObject" Target="../embeddings/oleObject1.bin"/><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name="Image" r:id="rId17" imgW="9561905" imgH="1600000" progId="">
                  <p:embed/>
                </p:oleObj>
              </mc:Choice>
              <mc:Fallback>
                <p:oleObj name="Image" r:id="rId17" imgW="9561905" imgH="1600000" progId="">
                  <p:embed/>
                  <p:pic>
                    <p:nvPicPr>
                      <p:cNvPr id="0" name="Object 2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rgbClr val="65AAE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pic>
                </p:oleObj>
              </mc:Fallback>
            </mc:AlternateContent>
          </a:graphicData>
        </a:graphic>
      </p:graphicFrame>
      <p:sp>
        <p:nvSpPr>
          <p:cNvPr id="1040" name="Freeform 16"/>
          <p:cNvSpPr>
            <a:spLocks/>
          </p:cNvSpPr>
          <p:nvPr/>
        </p:nvSpPr>
        <p:spPr bwMode="gray">
          <a:xfrm>
            <a:off x="-11113" y="280988"/>
            <a:ext cx="9155113" cy="1620837"/>
          </a:xfrm>
          <a:custGeom>
            <a:avLst/>
            <a:gdLst/>
            <a:ahLst/>
            <a:cxnLst>
              <a:cxn ang="0">
                <a:pos x="6" y="109"/>
              </a:cxn>
              <a:cxn ang="0">
                <a:pos x="1427" y="46"/>
              </a:cxn>
              <a:cxn ang="0">
                <a:pos x="4032" y="255"/>
              </a:cxn>
              <a:cxn ang="0">
                <a:pos x="5767" y="0"/>
              </a:cxn>
              <a:cxn ang="0">
                <a:pos x="5767" y="776"/>
              </a:cxn>
              <a:cxn ang="0">
                <a:pos x="4065" y="831"/>
              </a:cxn>
              <a:cxn ang="0">
                <a:pos x="1984" y="674"/>
              </a:cxn>
              <a:cxn ang="0">
                <a:pos x="14" y="995"/>
              </a:cxn>
              <a:cxn ang="0">
                <a:pos x="6" y="109"/>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000"/>
            </a:schemeClr>
          </a:solidFill>
          <a:ln w="9525">
            <a:noFill/>
            <a:round/>
            <a:headEnd/>
            <a:tailEnd/>
          </a:ln>
          <a:effectLst/>
        </p:spPr>
        <p:txBody>
          <a:bodyPr/>
          <a:lstStyle/>
          <a:p>
            <a:pPr>
              <a:defRPr/>
            </a:pPr>
            <a:endParaRPr lang="en-US"/>
          </a:p>
        </p:txBody>
      </p:sp>
      <p:sp>
        <p:nvSpPr>
          <p:cNvPr id="1041" name="Freeform 17"/>
          <p:cNvSpPr>
            <a:spLocks/>
          </p:cNvSpPr>
          <p:nvPr/>
        </p:nvSpPr>
        <p:spPr bwMode="gray">
          <a:xfrm>
            <a:off x="-20638" y="533400"/>
            <a:ext cx="9161463" cy="1006475"/>
          </a:xfrm>
          <a:custGeom>
            <a:avLst/>
            <a:gdLst/>
            <a:ahLst/>
            <a:cxnLst>
              <a:cxn ang="0">
                <a:pos x="20" y="109"/>
              </a:cxn>
              <a:cxn ang="0">
                <a:pos x="1442" y="3"/>
              </a:cxn>
              <a:cxn ang="0">
                <a:pos x="4150" y="148"/>
              </a:cxn>
              <a:cxn ang="0">
                <a:pos x="5771" y="37"/>
              </a:cxn>
              <a:cxn ang="0">
                <a:pos x="5771" y="557"/>
              </a:cxn>
              <a:cxn ang="0">
                <a:pos x="3942" y="592"/>
              </a:cxn>
              <a:cxn ang="0">
                <a:pos x="1839" y="456"/>
              </a:cxn>
              <a:cxn ang="0">
                <a:pos x="6" y="620"/>
              </a:cxn>
              <a:cxn ang="0">
                <a:pos x="20" y="109"/>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w="9525">
            <a:noFill/>
            <a:round/>
            <a:headEnd/>
            <a:tailEnd/>
          </a:ln>
          <a:effectLst/>
        </p:spPr>
        <p:txBody>
          <a:bodyPr/>
          <a:lstStyle/>
          <a:p>
            <a:pPr>
              <a:defRPr/>
            </a:pPr>
            <a:endParaRPr lang="en-US"/>
          </a:p>
        </p:txBody>
      </p:sp>
      <p:grpSp>
        <p:nvGrpSpPr>
          <p:cNvPr id="1030"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1"/>
          <p:cNvGrpSpPr>
            <a:grpSpLocks/>
          </p:cNvGrpSpPr>
          <p:nvPr/>
        </p:nvGrpSpPr>
        <p:grpSpPr bwMode="auto">
          <a:xfrm>
            <a:off x="8153400" y="53975"/>
            <a:ext cx="609600" cy="592138"/>
            <a:chOff x="4992" y="816"/>
            <a:chExt cx="576" cy="576"/>
          </a:xfrm>
        </p:grpSpPr>
        <p:sp>
          <p:nvSpPr>
            <p:cNvPr id="1046" name="Oval 22"/>
            <p:cNvSpPr>
              <a:spLocks noChangeArrowheads="1"/>
            </p:cNvSpPr>
            <p:nvPr userDrawn="1"/>
          </p:nvSpPr>
          <p:spPr bwMode="gray">
            <a:xfrm>
              <a:off x="4992" y="816"/>
              <a:ext cx="576" cy="576"/>
            </a:xfrm>
            <a:prstGeom prst="ellipse">
              <a:avLst/>
            </a:prstGeom>
            <a:solidFill>
              <a:schemeClr val="accent1">
                <a:alpha val="53000"/>
              </a:schemeClr>
            </a:solidFill>
            <a:ln w="9525">
              <a:noFill/>
              <a:round/>
              <a:headEnd/>
              <a:tailEnd/>
            </a:ln>
            <a:effectLst/>
          </p:spPr>
          <p:txBody>
            <a:bodyPr wrap="none" anchor="ctr"/>
            <a:lstStyle/>
            <a:p>
              <a:pPr>
                <a:defRPr/>
              </a:pPr>
              <a:endParaRPr 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2" name="Group 24"/>
          <p:cNvGrpSpPr>
            <a:grpSpLocks/>
          </p:cNvGrpSpPr>
          <p:nvPr/>
        </p:nvGrpSpPr>
        <p:grpSpPr bwMode="auto">
          <a:xfrm>
            <a:off x="171450" y="819150"/>
            <a:ext cx="720725" cy="762000"/>
            <a:chOff x="4992" y="816"/>
            <a:chExt cx="576" cy="576"/>
          </a:xfrm>
        </p:grpSpPr>
        <p:sp>
          <p:nvSpPr>
            <p:cNvPr id="1049" name="Oval 25"/>
            <p:cNvSpPr>
              <a:spLocks noChangeArrowheads="1"/>
            </p:cNvSpPr>
            <p:nvPr userDrawn="1"/>
          </p:nvSpPr>
          <p:spPr bwMode="gray">
            <a:xfrm>
              <a:off x="4992" y="816"/>
              <a:ext cx="576" cy="576"/>
            </a:xfrm>
            <a:prstGeom prst="ellipse">
              <a:avLst/>
            </a:prstGeom>
            <a:solidFill>
              <a:schemeClr val="tx2">
                <a:alpha val="53000"/>
              </a:schemeClr>
            </a:solidFill>
            <a:ln w="9525">
              <a:noFill/>
              <a:round/>
              <a:headEnd/>
              <a:tailEnd/>
            </a:ln>
            <a:effectLst/>
          </p:spPr>
          <p:txBody>
            <a:bodyPr wrap="none" anchor="ctr"/>
            <a:lstStyle/>
            <a:p>
              <a:pPr>
                <a:defRPr/>
              </a:pPr>
              <a:endParaRPr 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3" name="Rectangle 3"/>
          <p:cNvSpPr>
            <a:spLocks noGrp="1" noChangeArrowheads="1"/>
          </p:cNvSpPr>
          <p:nvPr>
            <p:ph type="body" idx="1"/>
          </p:nvPr>
        </p:nvSpPr>
        <p:spPr bwMode="auto">
          <a:xfrm>
            <a:off x="457200" y="18288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mn-lt"/>
              </a:defRPr>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a:defRPr/>
            </a:pPr>
            <a:fld id="{285F4798-FC17-4296-92EB-DAFBFD52815F}" type="slidenum">
              <a:rPr lang="en-US"/>
              <a:pPr>
                <a:defRPr/>
              </a:pPr>
              <a:t>‹#›</a:t>
            </a:fld>
            <a:endParaRPr lang="en-US"/>
          </a:p>
        </p:txBody>
      </p:sp>
      <p:sp>
        <p:nvSpPr>
          <p:cNvPr id="1037" name="Rectangle 2"/>
          <p:cNvSpPr>
            <a:spLocks noGrp="1" noChangeArrowheads="1"/>
          </p:cNvSpPr>
          <p:nvPr>
            <p:ph type="title"/>
          </p:nvPr>
        </p:nvSpPr>
        <p:spPr bwMode="white">
          <a:xfrm>
            <a:off x="914400" y="685800"/>
            <a:ext cx="7391400" cy="563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79"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hf hdr="0" ftr="0" dt="0"/>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jpeg"/><Relationship Id="rId10" Type="http://schemas.openxmlformats.org/officeDocument/2006/relationships/image" Target="../media/image17.emf"/><Relationship Id="rId4" Type="http://schemas.openxmlformats.org/officeDocument/2006/relationships/image" Target="../media/image11.png"/><Relationship Id="rId9" Type="http://schemas.openxmlformats.org/officeDocument/2006/relationships/image" Target="../media/image1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Grp="1" noChangeArrowheads="1"/>
          </p:cNvSpPr>
          <p:nvPr>
            <p:ph type="sldNum" sz="quarter" idx="12"/>
          </p:nvPr>
        </p:nvSpPr>
        <p:spPr/>
        <p:txBody>
          <a:bodyPr/>
          <a:lstStyle/>
          <a:p>
            <a:pPr>
              <a:defRPr/>
            </a:pPr>
            <a:fld id="{A0DE8EA6-298A-45F9-8722-EE4F762FA363}" type="slidenum">
              <a:rPr lang="en-US"/>
              <a:pPr>
                <a:defRPr/>
              </a:pPr>
              <a:t>1</a:t>
            </a:fld>
            <a:endParaRPr lang="en-US" dirty="0"/>
          </a:p>
        </p:txBody>
      </p:sp>
      <p:sp>
        <p:nvSpPr>
          <p:cNvPr id="2050" name="Rectangle 2"/>
          <p:cNvSpPr>
            <a:spLocks noGrp="1" noChangeArrowheads="1"/>
          </p:cNvSpPr>
          <p:nvPr>
            <p:ph type="ctrTitle"/>
          </p:nvPr>
        </p:nvSpPr>
        <p:spPr>
          <a:xfrm>
            <a:off x="1066800" y="2514600"/>
            <a:ext cx="7848600" cy="1012825"/>
          </a:xfrm>
        </p:spPr>
        <p:txBody>
          <a:bodyPr/>
          <a:lstStyle/>
          <a:p>
            <a:pPr eaLnBrk="1" hangingPunct="1">
              <a:lnSpc>
                <a:spcPct val="130000"/>
              </a:lnSpc>
              <a:defRPr/>
            </a:pPr>
            <a:br>
              <a:rPr lang="en-US" sz="2800" dirty="0">
                <a:solidFill>
                  <a:srgbClr val="FFFFCC"/>
                </a:solidFill>
              </a:rPr>
            </a:br>
            <a:endParaRPr lang="en-US" sz="2800" b="0" dirty="0"/>
          </a:p>
        </p:txBody>
      </p:sp>
      <p:sp>
        <p:nvSpPr>
          <p:cNvPr id="5124" name="Text Box 5"/>
          <p:cNvSpPr txBox="1">
            <a:spLocks noChangeArrowheads="1"/>
          </p:cNvSpPr>
          <p:nvPr/>
        </p:nvSpPr>
        <p:spPr bwMode="auto">
          <a:xfrm>
            <a:off x="898525" y="4760913"/>
            <a:ext cx="4816475" cy="366712"/>
          </a:xfrm>
          <a:prstGeom prst="rect">
            <a:avLst/>
          </a:prstGeom>
          <a:noFill/>
          <a:ln w="9525">
            <a:noFill/>
            <a:miter lim="800000"/>
            <a:headEnd/>
            <a:tailEnd/>
          </a:ln>
        </p:spPr>
        <p:txBody>
          <a:bodyPr>
            <a:spAutoFit/>
          </a:bodyPr>
          <a:lstStyle/>
          <a:p>
            <a:endParaRPr lang="en-US">
              <a:latin typeface="Arial" charset="0"/>
            </a:endParaRPr>
          </a:p>
        </p:txBody>
      </p:sp>
      <p:sp>
        <p:nvSpPr>
          <p:cNvPr id="5125" name="Text Box 6"/>
          <p:cNvSpPr txBox="1">
            <a:spLocks noChangeArrowheads="1"/>
          </p:cNvSpPr>
          <p:nvPr/>
        </p:nvSpPr>
        <p:spPr bwMode="auto">
          <a:xfrm>
            <a:off x="1219200" y="5105400"/>
            <a:ext cx="7162800" cy="572464"/>
          </a:xfrm>
          <a:prstGeom prst="rect">
            <a:avLst/>
          </a:prstGeom>
          <a:noFill/>
          <a:ln w="9525">
            <a:noFill/>
            <a:miter lim="800000"/>
            <a:headEnd/>
            <a:tailEnd/>
          </a:ln>
        </p:spPr>
        <p:txBody>
          <a:bodyPr>
            <a:spAutoFit/>
          </a:bodyPr>
          <a:lstStyle/>
          <a:p>
            <a:pPr algn="ctr">
              <a:lnSpc>
                <a:spcPct val="130000"/>
              </a:lnSpc>
            </a:pPr>
            <a:r>
              <a:rPr lang="en-US" sz="2400" b="1" i="1" dirty="0" err="1">
                <a:cs typeface="Times New Roman" pitchFamily="18" charset="0"/>
              </a:rPr>
              <a:t>Trình</a:t>
            </a:r>
            <a:r>
              <a:rPr lang="en-US" sz="2400" b="1" i="1" dirty="0">
                <a:cs typeface="Times New Roman" pitchFamily="18" charset="0"/>
              </a:rPr>
              <a:t> </a:t>
            </a:r>
            <a:r>
              <a:rPr lang="en-US" sz="2400" b="1" i="1" dirty="0" err="1">
                <a:cs typeface="Times New Roman" pitchFamily="18" charset="0"/>
              </a:rPr>
              <a:t>bày</a:t>
            </a:r>
            <a:r>
              <a:rPr lang="en-US" sz="2400" b="1" dirty="0">
                <a:cs typeface="Times New Roman" pitchFamily="18" charset="0"/>
              </a:rPr>
              <a:t>: PGS.TS. </a:t>
            </a:r>
            <a:r>
              <a:rPr lang="en-US" sz="2400" b="1" dirty="0" err="1">
                <a:cs typeface="Times New Roman" pitchFamily="18" charset="0"/>
              </a:rPr>
              <a:t>Bùi</a:t>
            </a:r>
            <a:r>
              <a:rPr lang="en-US" sz="2400" b="1" dirty="0">
                <a:cs typeface="Times New Roman" pitchFamily="18" charset="0"/>
              </a:rPr>
              <a:t> </a:t>
            </a:r>
            <a:r>
              <a:rPr lang="en-US" sz="2400" b="1" dirty="0" err="1">
                <a:cs typeface="Times New Roman" pitchFamily="18" charset="0"/>
              </a:rPr>
              <a:t>Thị</a:t>
            </a:r>
            <a:r>
              <a:rPr lang="en-US" sz="2400" b="1" dirty="0">
                <a:cs typeface="Times New Roman" pitchFamily="18" charset="0"/>
              </a:rPr>
              <a:t> </a:t>
            </a:r>
            <a:r>
              <a:rPr lang="en-US" sz="2400" b="1" dirty="0" err="1">
                <a:cs typeface="Times New Roman" pitchFamily="18" charset="0"/>
              </a:rPr>
              <a:t>Lệ</a:t>
            </a:r>
            <a:r>
              <a:rPr lang="en-US" sz="2400" b="1" dirty="0">
                <a:cs typeface="Times New Roman" pitchFamily="18" charset="0"/>
              </a:rPr>
              <a:t> </a:t>
            </a:r>
            <a:r>
              <a:rPr lang="en-US" sz="2400" b="1" dirty="0" err="1">
                <a:cs typeface="Times New Roman" pitchFamily="18" charset="0"/>
              </a:rPr>
              <a:t>Thủy</a:t>
            </a:r>
            <a:endParaRPr lang="en-US" sz="2400" b="1" dirty="0">
              <a:cs typeface="Times New Roman" pitchFamily="18" charset="0"/>
            </a:endParaRPr>
          </a:p>
        </p:txBody>
      </p:sp>
      <p:sp>
        <p:nvSpPr>
          <p:cNvPr id="5127" name="Text Box 8"/>
          <p:cNvSpPr txBox="1">
            <a:spLocks noChangeArrowheads="1"/>
          </p:cNvSpPr>
          <p:nvPr/>
        </p:nvSpPr>
        <p:spPr bwMode="auto">
          <a:xfrm>
            <a:off x="553065" y="2455128"/>
            <a:ext cx="8153400" cy="1077218"/>
          </a:xfrm>
          <a:prstGeom prst="rect">
            <a:avLst/>
          </a:prstGeom>
          <a:noFill/>
          <a:ln w="9525">
            <a:noFill/>
            <a:miter lim="800000"/>
            <a:headEnd/>
            <a:tailEnd/>
          </a:ln>
        </p:spPr>
        <p:txBody>
          <a:bodyPr wrap="square">
            <a:spAutoFit/>
          </a:bodyPr>
          <a:lstStyle/>
          <a:p>
            <a:pPr lvl="0" algn="ctr"/>
            <a:r>
              <a:rPr lang="en-US" sz="3600" b="1" u="sng" dirty="0"/>
              <a:t>Báo </a:t>
            </a:r>
            <a:r>
              <a:rPr lang="en-US" sz="3600" b="1" u="sng" dirty="0" err="1"/>
              <a:t>cáo</a:t>
            </a:r>
            <a:r>
              <a:rPr lang="en-US" sz="3600" b="1" u="sng" dirty="0"/>
              <a:t>: </a:t>
            </a:r>
            <a:r>
              <a:rPr lang="en-US" sz="2800" dirty="0" err="1"/>
              <a:t>Nghiên</a:t>
            </a:r>
            <a:r>
              <a:rPr lang="en-US" sz="2800" dirty="0"/>
              <a:t> </a:t>
            </a:r>
            <a:r>
              <a:rPr lang="en-US" sz="2800" dirty="0" err="1"/>
              <a:t>cứu</a:t>
            </a:r>
            <a:r>
              <a:rPr lang="en-US" sz="2800" dirty="0"/>
              <a:t> </a:t>
            </a:r>
            <a:r>
              <a:rPr lang="en-US" sz="2800" dirty="0" err="1"/>
              <a:t>sử</a:t>
            </a:r>
            <a:r>
              <a:rPr lang="en-US" sz="2800" dirty="0"/>
              <a:t> </a:t>
            </a:r>
            <a:r>
              <a:rPr lang="en-US" sz="2800" dirty="0" err="1"/>
              <a:t>dụng</a:t>
            </a:r>
            <a:r>
              <a:rPr lang="en-US" sz="2800" dirty="0"/>
              <a:t> </a:t>
            </a:r>
            <a:r>
              <a:rPr lang="en-US" sz="2800" dirty="0" err="1"/>
              <a:t>vật</a:t>
            </a:r>
            <a:r>
              <a:rPr lang="en-US" sz="2800" dirty="0"/>
              <a:t> </a:t>
            </a:r>
            <a:r>
              <a:rPr lang="en-US" sz="2800" dirty="0" err="1"/>
              <a:t>liệu</a:t>
            </a:r>
            <a:r>
              <a:rPr lang="en-US" sz="2800" dirty="0"/>
              <a:t> </a:t>
            </a:r>
            <a:r>
              <a:rPr lang="en-US" sz="2800" dirty="0" err="1"/>
              <a:t>rGO-DoA</a:t>
            </a:r>
            <a:r>
              <a:rPr lang="en-US" sz="2800" dirty="0"/>
              <a:t> </a:t>
            </a:r>
            <a:r>
              <a:rPr lang="en-US" sz="2800" dirty="0" err="1"/>
              <a:t>làm</a:t>
            </a:r>
            <a:r>
              <a:rPr lang="en-US" sz="2800" dirty="0"/>
              <a:t> </a:t>
            </a:r>
            <a:r>
              <a:rPr lang="en-US" sz="2800" dirty="0" err="1"/>
              <a:t>phụ</a:t>
            </a:r>
            <a:r>
              <a:rPr lang="en-US" sz="2800" dirty="0"/>
              <a:t> </a:t>
            </a:r>
            <a:r>
              <a:rPr lang="en-US" sz="2800" dirty="0" err="1"/>
              <a:t>gia</a:t>
            </a:r>
            <a:r>
              <a:rPr lang="en-US" sz="2800" dirty="0"/>
              <a:t> </a:t>
            </a:r>
            <a:r>
              <a:rPr lang="en-US" sz="2800" dirty="0" err="1"/>
              <a:t>giảm</a:t>
            </a:r>
            <a:r>
              <a:rPr lang="en-US" sz="2800" dirty="0"/>
              <a:t> ma </a:t>
            </a:r>
            <a:r>
              <a:rPr lang="en-US" sz="2800" dirty="0" err="1"/>
              <a:t>sát</a:t>
            </a:r>
            <a:r>
              <a:rPr lang="en-US" sz="2800" dirty="0"/>
              <a:t> </a:t>
            </a:r>
            <a:r>
              <a:rPr lang="en-US" sz="2800" dirty="0" err="1"/>
              <a:t>cho</a:t>
            </a:r>
            <a:r>
              <a:rPr lang="en-US" sz="2800" dirty="0"/>
              <a:t> </a:t>
            </a:r>
            <a:r>
              <a:rPr lang="en-US" sz="2800" dirty="0" err="1"/>
              <a:t>chất</a:t>
            </a:r>
            <a:r>
              <a:rPr lang="en-US" sz="2800" dirty="0"/>
              <a:t> </a:t>
            </a:r>
            <a:r>
              <a:rPr lang="en-US" sz="2800" dirty="0" err="1"/>
              <a:t>bôi</a:t>
            </a:r>
            <a:r>
              <a:rPr lang="en-US" sz="2800" dirty="0"/>
              <a:t> </a:t>
            </a:r>
            <a:r>
              <a:rPr lang="en-US" sz="2800" dirty="0" err="1"/>
              <a:t>trơn</a:t>
            </a:r>
            <a:endParaRPr lang="ru-RU" sz="2800" b="1" dirty="0">
              <a:cs typeface="Times New Roman" pitchFamily="18" charset="0"/>
            </a:endParaRPr>
          </a:p>
        </p:txBody>
      </p:sp>
      <p:pic>
        <p:nvPicPr>
          <p:cNvPr id="2051" name="Picture 3" descr="C:\Users\Admin\AppData\Local\Temp\Rar$DIa0.754\Logo Truong Dai hoc Mo - Dia chat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123" y="12266"/>
            <a:ext cx="1453591" cy="145359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3303851-3F15-276A-FF39-B606FCE53F75}"/>
              </a:ext>
            </a:extLst>
          </p:cNvPr>
          <p:cNvSpPr txBox="1"/>
          <p:nvPr/>
        </p:nvSpPr>
        <p:spPr>
          <a:xfrm>
            <a:off x="2286375" y="390833"/>
            <a:ext cx="5711692" cy="1046440"/>
          </a:xfrm>
          <a:prstGeom prst="rect">
            <a:avLst/>
          </a:prstGeom>
          <a:noFill/>
        </p:spPr>
        <p:txBody>
          <a:bodyPr wrap="none" rtlCol="0">
            <a:spAutoFit/>
          </a:bodyPr>
          <a:lstStyle/>
          <a:p>
            <a:pPr algn="ctr"/>
            <a:r>
              <a:rPr lang="en-US" sz="3400" dirty="0" err="1">
                <a:solidFill>
                  <a:srgbClr val="FF0000"/>
                </a:solidFill>
                <a:latin typeface="+mj-lt"/>
              </a:rPr>
              <a:t>Trường</a:t>
            </a:r>
            <a:r>
              <a:rPr lang="en-US" sz="3400" dirty="0">
                <a:solidFill>
                  <a:srgbClr val="FF0000"/>
                </a:solidFill>
                <a:latin typeface="+mj-lt"/>
              </a:rPr>
              <a:t> </a:t>
            </a:r>
            <a:r>
              <a:rPr lang="en-US" sz="3400" dirty="0" err="1">
                <a:solidFill>
                  <a:srgbClr val="FF0000"/>
                </a:solidFill>
                <a:latin typeface="+mj-lt"/>
              </a:rPr>
              <a:t>Đại</a:t>
            </a:r>
            <a:r>
              <a:rPr lang="en-US" sz="3400" dirty="0">
                <a:solidFill>
                  <a:srgbClr val="FF0000"/>
                </a:solidFill>
                <a:latin typeface="+mj-lt"/>
              </a:rPr>
              <a:t> </a:t>
            </a:r>
            <a:r>
              <a:rPr lang="vi-VN" sz="3400" dirty="0">
                <a:solidFill>
                  <a:srgbClr val="FF0000"/>
                </a:solidFill>
                <a:latin typeface="+mj-lt"/>
              </a:rPr>
              <a:t>h</a:t>
            </a:r>
            <a:r>
              <a:rPr lang="en-US" sz="3400" dirty="0" err="1">
                <a:solidFill>
                  <a:srgbClr val="FF0000"/>
                </a:solidFill>
                <a:latin typeface="+mj-lt"/>
              </a:rPr>
              <a:t>ọc</a:t>
            </a:r>
            <a:r>
              <a:rPr lang="en-US" sz="3400" dirty="0">
                <a:solidFill>
                  <a:srgbClr val="FF0000"/>
                </a:solidFill>
                <a:latin typeface="+mj-lt"/>
              </a:rPr>
              <a:t> </a:t>
            </a:r>
            <a:r>
              <a:rPr lang="en-US" sz="3400" dirty="0" err="1">
                <a:solidFill>
                  <a:srgbClr val="FF0000"/>
                </a:solidFill>
                <a:latin typeface="+mj-lt"/>
              </a:rPr>
              <a:t>Mỏ-Địa</a:t>
            </a:r>
            <a:r>
              <a:rPr lang="en-US" sz="3400" dirty="0">
                <a:solidFill>
                  <a:srgbClr val="FF0000"/>
                </a:solidFill>
                <a:latin typeface="+mj-lt"/>
              </a:rPr>
              <a:t> </a:t>
            </a:r>
            <a:r>
              <a:rPr lang="en-US" sz="3400" dirty="0" err="1">
                <a:solidFill>
                  <a:srgbClr val="FF0000"/>
                </a:solidFill>
                <a:latin typeface="+mj-lt"/>
              </a:rPr>
              <a:t>chất</a:t>
            </a:r>
            <a:endParaRPr lang="en-US" sz="3400" dirty="0">
              <a:solidFill>
                <a:srgbClr val="FF0000"/>
              </a:solidFill>
              <a:latin typeface="+mj-lt"/>
            </a:endParaRPr>
          </a:p>
          <a:p>
            <a:pPr algn="ctr"/>
            <a:r>
              <a:rPr lang="en-US" sz="2800" dirty="0">
                <a:solidFill>
                  <a:srgbClr val="FF0000"/>
                </a:solidFill>
                <a:latin typeface="+mj-lt"/>
              </a:rPr>
              <a:t>BM </a:t>
            </a:r>
            <a:r>
              <a:rPr lang="en-US" sz="2800" dirty="0" err="1">
                <a:solidFill>
                  <a:srgbClr val="FF0000"/>
                </a:solidFill>
                <a:latin typeface="+mj-lt"/>
              </a:rPr>
              <a:t>Lọc</a:t>
            </a:r>
            <a:r>
              <a:rPr lang="en-US" sz="2800" dirty="0">
                <a:solidFill>
                  <a:srgbClr val="FF0000"/>
                </a:solidFill>
                <a:latin typeface="+mj-lt"/>
              </a:rPr>
              <a:t> </a:t>
            </a:r>
            <a:r>
              <a:rPr lang="vi-VN" sz="2800" dirty="0">
                <a:solidFill>
                  <a:srgbClr val="FF0000"/>
                </a:solidFill>
                <a:latin typeface="+mj-lt"/>
              </a:rPr>
              <a:t>- </a:t>
            </a:r>
            <a:r>
              <a:rPr lang="en-US" sz="2800" dirty="0" err="1">
                <a:solidFill>
                  <a:srgbClr val="FF0000"/>
                </a:solidFill>
                <a:latin typeface="+mj-lt"/>
              </a:rPr>
              <a:t>Hóa</a:t>
            </a:r>
            <a:r>
              <a:rPr lang="en-US" sz="2800" dirty="0">
                <a:solidFill>
                  <a:srgbClr val="FF0000"/>
                </a:solidFill>
                <a:latin typeface="+mj-lt"/>
              </a:rPr>
              <a:t> </a:t>
            </a:r>
            <a:r>
              <a:rPr lang="en-US" sz="2800" dirty="0" err="1">
                <a:solidFill>
                  <a:srgbClr val="FF0000"/>
                </a:solidFill>
                <a:latin typeface="+mj-lt"/>
              </a:rPr>
              <a:t>Dầu</a:t>
            </a:r>
            <a:endParaRPr lang="en-US" sz="2800"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5"/>
          <p:cNvSpPr>
            <a:spLocks noGrp="1"/>
          </p:cNvSpPr>
          <p:nvPr>
            <p:ph type="sldNum" sz="quarter" idx="12"/>
          </p:nvPr>
        </p:nvSpPr>
        <p:spPr/>
        <p:txBody>
          <a:bodyPr/>
          <a:lstStyle/>
          <a:p>
            <a:pPr>
              <a:defRPr/>
            </a:pPr>
            <a:fld id="{D868B298-A230-452D-82DF-3D00016947A6}" type="slidenum">
              <a:rPr lang="en-US"/>
              <a:pPr>
                <a:defRPr/>
              </a:pPr>
              <a:t>2</a:t>
            </a:fld>
            <a:endParaRPr lang="en-US"/>
          </a:p>
        </p:txBody>
      </p:sp>
      <p:sp>
        <p:nvSpPr>
          <p:cNvPr id="7171" name="Rectangle 2"/>
          <p:cNvSpPr>
            <a:spLocks noGrp="1" noChangeArrowheads="1"/>
          </p:cNvSpPr>
          <p:nvPr>
            <p:ph type="title"/>
          </p:nvPr>
        </p:nvSpPr>
        <p:spPr>
          <a:xfrm>
            <a:off x="1143000" y="1524000"/>
            <a:ext cx="7391400" cy="563563"/>
          </a:xfrm>
        </p:spPr>
        <p:txBody>
          <a:bodyPr/>
          <a:lstStyle/>
          <a:p>
            <a:pPr eaLnBrk="1" hangingPunct="1"/>
            <a:r>
              <a:rPr lang="en-US" sz="4000" dirty="0" err="1">
                <a:solidFill>
                  <a:srgbClr val="FF0000"/>
                </a:solidFill>
                <a:latin typeface="Times New Roman" pitchFamily="18" charset="0"/>
              </a:rPr>
              <a:t>Nội</a:t>
            </a:r>
            <a:r>
              <a:rPr lang="en-US" sz="4000" dirty="0">
                <a:solidFill>
                  <a:srgbClr val="FF0000"/>
                </a:solidFill>
                <a:latin typeface="Times New Roman" pitchFamily="18" charset="0"/>
              </a:rPr>
              <a:t> dung</a:t>
            </a:r>
            <a:endParaRPr lang="en-US" sz="2400" dirty="0">
              <a:solidFill>
                <a:srgbClr val="FF0000"/>
              </a:solidFill>
              <a:latin typeface="Times New Roman" pitchFamily="18" charset="0"/>
            </a:endParaRPr>
          </a:p>
        </p:txBody>
      </p:sp>
      <p:sp>
        <p:nvSpPr>
          <p:cNvPr id="7172" name="Text Box 27"/>
          <p:cNvSpPr txBox="1">
            <a:spLocks noChangeArrowheads="1"/>
          </p:cNvSpPr>
          <p:nvPr/>
        </p:nvSpPr>
        <p:spPr bwMode="gray">
          <a:xfrm>
            <a:off x="1985963" y="3929063"/>
            <a:ext cx="436562" cy="457200"/>
          </a:xfrm>
          <a:prstGeom prst="rect">
            <a:avLst/>
          </a:prstGeom>
          <a:noFill/>
          <a:ln w="9525" algn="ctr">
            <a:noFill/>
            <a:miter lim="800000"/>
            <a:headEnd/>
            <a:tailEnd/>
          </a:ln>
        </p:spPr>
        <p:txBody>
          <a:bodyPr wrap="none">
            <a:spAutoFit/>
          </a:bodyPr>
          <a:lstStyle/>
          <a:p>
            <a:pPr algn="ctr" eaLnBrk="0" hangingPunct="0"/>
            <a:r>
              <a:rPr lang="en-US" sz="2400" b="1">
                <a:solidFill>
                  <a:schemeClr val="bg1"/>
                </a:solidFill>
                <a:latin typeface="Arial" charset="0"/>
              </a:rPr>
              <a:t>III</a:t>
            </a:r>
          </a:p>
        </p:txBody>
      </p:sp>
      <p:sp>
        <p:nvSpPr>
          <p:cNvPr id="7173" name="Text Box 30"/>
          <p:cNvSpPr txBox="1">
            <a:spLocks noChangeArrowheads="1"/>
          </p:cNvSpPr>
          <p:nvPr/>
        </p:nvSpPr>
        <p:spPr bwMode="gray">
          <a:xfrm>
            <a:off x="1966913" y="4843463"/>
            <a:ext cx="471487" cy="457200"/>
          </a:xfrm>
          <a:prstGeom prst="rect">
            <a:avLst/>
          </a:prstGeom>
          <a:noFill/>
          <a:ln w="9525" algn="ctr">
            <a:noFill/>
            <a:miter lim="800000"/>
            <a:headEnd/>
            <a:tailEnd/>
          </a:ln>
        </p:spPr>
        <p:txBody>
          <a:bodyPr wrap="none">
            <a:spAutoFit/>
          </a:bodyPr>
          <a:lstStyle/>
          <a:p>
            <a:pPr algn="ctr" eaLnBrk="0" hangingPunct="0"/>
            <a:r>
              <a:rPr lang="en-US" sz="2400" b="1">
                <a:solidFill>
                  <a:schemeClr val="bg1"/>
                </a:solidFill>
                <a:latin typeface="Arial" charset="0"/>
              </a:rPr>
              <a:t>IV</a:t>
            </a:r>
          </a:p>
        </p:txBody>
      </p:sp>
      <p:grpSp>
        <p:nvGrpSpPr>
          <p:cNvPr id="7174" name="Group 31"/>
          <p:cNvGrpSpPr>
            <a:grpSpLocks/>
          </p:cNvGrpSpPr>
          <p:nvPr/>
        </p:nvGrpSpPr>
        <p:grpSpPr bwMode="auto">
          <a:xfrm>
            <a:off x="990600" y="1981200"/>
            <a:ext cx="6705600" cy="685800"/>
            <a:chOff x="1344" y="1104"/>
            <a:chExt cx="3105" cy="432"/>
          </a:xfrm>
        </p:grpSpPr>
        <p:sp>
          <p:nvSpPr>
            <p:cNvPr id="40992" name="AutoShape 32"/>
            <p:cNvSpPr>
              <a:spLocks noChangeArrowheads="1"/>
            </p:cNvSpPr>
            <p:nvPr/>
          </p:nvSpPr>
          <p:spPr bwMode="gray">
            <a:xfrm>
              <a:off x="1584" y="1179"/>
              <a:ext cx="2736" cy="288"/>
            </a:xfrm>
            <a:prstGeom prst="roundRect">
              <a:avLst>
                <a:gd name="adj" fmla="val 16667"/>
              </a:avLst>
            </a:prstGeom>
            <a:gradFill rotWithShape="1">
              <a:gsLst>
                <a:gs pos="0">
                  <a:schemeClr val="accent1">
                    <a:gamma/>
                    <a:tint val="21176"/>
                    <a:invGamma/>
                  </a:schemeClr>
                </a:gs>
                <a:gs pos="100000">
                  <a:schemeClr val="accent1"/>
                </a:gs>
              </a:gsLst>
              <a:lin ang="0" scaled="1"/>
            </a:gra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en-US"/>
            </a:p>
          </p:txBody>
        </p:sp>
        <p:sp>
          <p:nvSpPr>
            <p:cNvPr id="40993" name="AutoShape 33"/>
            <p:cNvSpPr>
              <a:spLocks noChangeArrowheads="1"/>
            </p:cNvSpPr>
            <p:nvPr/>
          </p:nvSpPr>
          <p:spPr bwMode="gray">
            <a:xfrm>
              <a:off x="1344" y="1104"/>
              <a:ext cx="432" cy="432"/>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en-US"/>
            </a:p>
          </p:txBody>
        </p:sp>
        <p:sp>
          <p:nvSpPr>
            <p:cNvPr id="7192" name="Text Box 34"/>
            <p:cNvSpPr txBox="1">
              <a:spLocks noChangeArrowheads="1"/>
            </p:cNvSpPr>
            <p:nvPr/>
          </p:nvSpPr>
          <p:spPr bwMode="gray">
            <a:xfrm>
              <a:off x="1850" y="1200"/>
              <a:ext cx="2599" cy="291"/>
            </a:xfrm>
            <a:prstGeom prst="rect">
              <a:avLst/>
            </a:prstGeom>
            <a:noFill/>
            <a:ln w="9525" algn="ctr">
              <a:noFill/>
              <a:miter lim="800000"/>
              <a:headEnd/>
              <a:tailEnd/>
            </a:ln>
          </p:spPr>
          <p:txBody>
            <a:bodyPr wrap="square">
              <a:spAutoFit/>
            </a:bodyPr>
            <a:lstStyle/>
            <a:p>
              <a:pPr eaLnBrk="0" hangingPunct="0"/>
              <a:r>
                <a:rPr lang="en-US" sz="2400" b="1" dirty="0" err="1">
                  <a:solidFill>
                    <a:srgbClr val="000000"/>
                  </a:solidFill>
                </a:rPr>
                <a:t>Giới</a:t>
              </a:r>
              <a:r>
                <a:rPr lang="en-US" sz="2400" b="1" dirty="0">
                  <a:solidFill>
                    <a:srgbClr val="000000"/>
                  </a:solidFill>
                </a:rPr>
                <a:t> </a:t>
              </a:r>
              <a:r>
                <a:rPr lang="en-US" sz="2400" b="1" dirty="0" err="1">
                  <a:solidFill>
                    <a:srgbClr val="000000"/>
                  </a:solidFill>
                </a:rPr>
                <a:t>thiệu</a:t>
              </a:r>
              <a:endParaRPr lang="en-US" sz="2400" b="1" dirty="0">
                <a:solidFill>
                  <a:srgbClr val="000000"/>
                </a:solidFill>
              </a:endParaRPr>
            </a:p>
          </p:txBody>
        </p:sp>
        <p:sp>
          <p:nvSpPr>
            <p:cNvPr id="7193" name="Text Box 35"/>
            <p:cNvSpPr txBox="1">
              <a:spLocks noChangeArrowheads="1"/>
            </p:cNvSpPr>
            <p:nvPr/>
          </p:nvSpPr>
          <p:spPr bwMode="gray">
            <a:xfrm>
              <a:off x="1441" y="1166"/>
              <a:ext cx="223" cy="288"/>
            </a:xfrm>
            <a:prstGeom prst="rect">
              <a:avLst/>
            </a:prstGeom>
            <a:noFill/>
            <a:ln w="9525" algn="ctr">
              <a:noFill/>
              <a:miter lim="800000"/>
              <a:headEnd/>
              <a:tailEnd/>
            </a:ln>
          </p:spPr>
          <p:txBody>
            <a:bodyPr wrap="none">
              <a:spAutoFit/>
            </a:bodyPr>
            <a:lstStyle/>
            <a:p>
              <a:pPr algn="ctr" eaLnBrk="0" hangingPunct="0"/>
              <a:r>
                <a:rPr lang="en-US" sz="2400">
                  <a:solidFill>
                    <a:schemeClr val="bg1"/>
                  </a:solidFill>
                  <a:latin typeface="Arial" charset="0"/>
                </a:rPr>
                <a:t>1</a:t>
              </a:r>
            </a:p>
          </p:txBody>
        </p:sp>
      </p:grpSp>
      <p:grpSp>
        <p:nvGrpSpPr>
          <p:cNvPr id="7175" name="Group 36"/>
          <p:cNvGrpSpPr>
            <a:grpSpLocks/>
          </p:cNvGrpSpPr>
          <p:nvPr/>
        </p:nvGrpSpPr>
        <p:grpSpPr bwMode="auto">
          <a:xfrm>
            <a:off x="1143000" y="2895600"/>
            <a:ext cx="7256414" cy="685800"/>
            <a:chOff x="1344" y="1584"/>
            <a:chExt cx="2999" cy="432"/>
          </a:xfrm>
        </p:grpSpPr>
        <p:sp>
          <p:nvSpPr>
            <p:cNvPr id="40997" name="AutoShape 37"/>
            <p:cNvSpPr>
              <a:spLocks noChangeArrowheads="1"/>
            </p:cNvSpPr>
            <p:nvPr/>
          </p:nvSpPr>
          <p:spPr bwMode="gray">
            <a:xfrm>
              <a:off x="1584" y="1659"/>
              <a:ext cx="2736" cy="288"/>
            </a:xfrm>
            <a:prstGeom prst="roundRect">
              <a:avLst>
                <a:gd name="adj" fmla="val 16667"/>
              </a:avLst>
            </a:prstGeom>
            <a:gradFill rotWithShape="1">
              <a:gsLst>
                <a:gs pos="0">
                  <a:schemeClr val="hlink">
                    <a:gamma/>
                    <a:tint val="21176"/>
                    <a:invGamma/>
                  </a:schemeClr>
                </a:gs>
                <a:gs pos="100000">
                  <a:schemeClr val="hlink"/>
                </a:gs>
              </a:gsLst>
              <a:lin ang="0" scaled="1"/>
            </a:gra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en-US"/>
            </a:p>
          </p:txBody>
        </p:sp>
        <p:sp>
          <p:nvSpPr>
            <p:cNvPr id="40998" name="AutoShape 38"/>
            <p:cNvSpPr>
              <a:spLocks noChangeArrowheads="1"/>
            </p:cNvSpPr>
            <p:nvPr/>
          </p:nvSpPr>
          <p:spPr bwMode="gray">
            <a:xfrm>
              <a:off x="1344" y="158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en-US"/>
            </a:p>
          </p:txBody>
        </p:sp>
        <p:sp>
          <p:nvSpPr>
            <p:cNvPr id="7188" name="Text Box 39"/>
            <p:cNvSpPr txBox="1">
              <a:spLocks noChangeArrowheads="1"/>
            </p:cNvSpPr>
            <p:nvPr/>
          </p:nvSpPr>
          <p:spPr bwMode="gray">
            <a:xfrm>
              <a:off x="1655" y="1680"/>
              <a:ext cx="2688" cy="291"/>
            </a:xfrm>
            <a:prstGeom prst="rect">
              <a:avLst/>
            </a:prstGeom>
            <a:noFill/>
            <a:ln w="9525" algn="ctr">
              <a:noFill/>
              <a:miter lim="800000"/>
              <a:headEnd/>
              <a:tailEnd/>
            </a:ln>
          </p:spPr>
          <p:txBody>
            <a:bodyPr wrap="square">
              <a:spAutoFit/>
            </a:bodyPr>
            <a:lstStyle/>
            <a:p>
              <a:pPr eaLnBrk="0" hangingPunct="0"/>
              <a:r>
                <a:rPr lang="en-US" sz="2400" b="1" dirty="0"/>
                <a:t>     </a:t>
              </a:r>
              <a:r>
                <a:rPr lang="en-US" sz="2000" b="1" dirty="0" err="1"/>
                <a:t>KẾT</a:t>
              </a:r>
              <a:r>
                <a:rPr lang="en-US" sz="2000" b="1" dirty="0"/>
                <a:t> </a:t>
              </a:r>
              <a:r>
                <a:rPr lang="en-US" sz="2000" b="1" dirty="0" err="1"/>
                <a:t>QUẢ</a:t>
              </a:r>
              <a:r>
                <a:rPr lang="en-US" sz="2000" b="1" dirty="0"/>
                <a:t> </a:t>
              </a:r>
              <a:r>
                <a:rPr lang="en-US" sz="2000" b="1" dirty="0" err="1"/>
                <a:t>TỔNG</a:t>
              </a:r>
              <a:r>
                <a:rPr lang="en-US" sz="2000" b="1" dirty="0"/>
                <a:t> </a:t>
              </a:r>
              <a:r>
                <a:rPr lang="en-US" sz="2000" b="1" dirty="0" err="1"/>
                <a:t>HỢP</a:t>
              </a:r>
              <a:r>
                <a:rPr lang="en-US" sz="2000" b="1" dirty="0"/>
                <a:t> </a:t>
              </a:r>
              <a:r>
                <a:rPr lang="en-US" sz="2000" b="1" dirty="0" err="1"/>
                <a:t>TỔNG</a:t>
              </a:r>
              <a:r>
                <a:rPr lang="en-US" sz="2000" b="1" dirty="0"/>
                <a:t> </a:t>
              </a:r>
              <a:r>
                <a:rPr lang="en-US" sz="2000" b="1" dirty="0" err="1"/>
                <a:t>HỢP</a:t>
              </a:r>
              <a:r>
                <a:rPr lang="en-US" sz="2000" b="1" dirty="0"/>
                <a:t> </a:t>
              </a:r>
              <a:r>
                <a:rPr lang="en-US" sz="2000" b="1" dirty="0" err="1"/>
                <a:t>rGO-DoA</a:t>
              </a:r>
              <a:r>
                <a:rPr lang="en-US" sz="2000" b="1" dirty="0"/>
                <a:t> </a:t>
              </a:r>
              <a:endParaRPr lang="en-US" sz="2000" b="1" dirty="0">
                <a:solidFill>
                  <a:srgbClr val="000000"/>
                </a:solidFill>
              </a:endParaRPr>
            </a:p>
          </p:txBody>
        </p:sp>
        <p:sp>
          <p:nvSpPr>
            <p:cNvPr id="7189" name="Text Box 40"/>
            <p:cNvSpPr txBox="1">
              <a:spLocks noChangeArrowheads="1"/>
            </p:cNvSpPr>
            <p:nvPr/>
          </p:nvSpPr>
          <p:spPr bwMode="gray">
            <a:xfrm>
              <a:off x="1441" y="1646"/>
              <a:ext cx="223" cy="288"/>
            </a:xfrm>
            <a:prstGeom prst="rect">
              <a:avLst/>
            </a:prstGeom>
            <a:noFill/>
            <a:ln w="9525" algn="ctr">
              <a:noFill/>
              <a:miter lim="800000"/>
              <a:headEnd/>
              <a:tailEnd/>
            </a:ln>
          </p:spPr>
          <p:txBody>
            <a:bodyPr wrap="none">
              <a:spAutoFit/>
            </a:bodyPr>
            <a:lstStyle/>
            <a:p>
              <a:pPr algn="ctr" eaLnBrk="0" hangingPunct="0"/>
              <a:r>
                <a:rPr lang="en-US" sz="2400" dirty="0">
                  <a:solidFill>
                    <a:schemeClr val="bg1"/>
                  </a:solidFill>
                  <a:latin typeface="Arial" charset="0"/>
                </a:rPr>
                <a:t>2</a:t>
              </a:r>
            </a:p>
          </p:txBody>
        </p:sp>
      </p:grpSp>
      <p:grpSp>
        <p:nvGrpSpPr>
          <p:cNvPr id="7176" name="Group 41"/>
          <p:cNvGrpSpPr>
            <a:grpSpLocks/>
          </p:cNvGrpSpPr>
          <p:nvPr/>
        </p:nvGrpSpPr>
        <p:grpSpPr bwMode="auto">
          <a:xfrm>
            <a:off x="1277242" y="3733804"/>
            <a:ext cx="7866758" cy="685801"/>
            <a:chOff x="1344" y="2064"/>
            <a:chExt cx="3297" cy="432"/>
          </a:xfrm>
        </p:grpSpPr>
        <p:sp>
          <p:nvSpPr>
            <p:cNvPr id="41002" name="AutoShape 42"/>
            <p:cNvSpPr>
              <a:spLocks noChangeArrowheads="1"/>
            </p:cNvSpPr>
            <p:nvPr/>
          </p:nvSpPr>
          <p:spPr bwMode="gray">
            <a:xfrm>
              <a:off x="1584" y="2139"/>
              <a:ext cx="2836" cy="288"/>
            </a:xfrm>
            <a:prstGeom prst="roundRect">
              <a:avLst>
                <a:gd name="adj" fmla="val 16667"/>
              </a:avLst>
            </a:prstGeom>
            <a:solidFill>
              <a:srgbClr val="00CCFF"/>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en-US" dirty="0"/>
            </a:p>
          </p:txBody>
        </p:sp>
        <p:sp>
          <p:nvSpPr>
            <p:cNvPr id="41003" name="AutoShape 43"/>
            <p:cNvSpPr>
              <a:spLocks noChangeArrowheads="1"/>
            </p:cNvSpPr>
            <p:nvPr/>
          </p:nvSpPr>
          <p:spPr bwMode="gray">
            <a:xfrm>
              <a:off x="1344" y="206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en-US"/>
            </a:p>
          </p:txBody>
        </p:sp>
        <p:sp>
          <p:nvSpPr>
            <p:cNvPr id="7184" name="Text Box 44"/>
            <p:cNvSpPr txBox="1">
              <a:spLocks noChangeArrowheads="1"/>
            </p:cNvSpPr>
            <p:nvPr/>
          </p:nvSpPr>
          <p:spPr bwMode="gray">
            <a:xfrm>
              <a:off x="1606" y="2147"/>
              <a:ext cx="3035" cy="291"/>
            </a:xfrm>
            <a:prstGeom prst="rect">
              <a:avLst/>
            </a:prstGeom>
            <a:noFill/>
            <a:ln w="9525" algn="ctr">
              <a:noFill/>
              <a:miter lim="800000"/>
              <a:headEnd/>
              <a:tailEnd/>
            </a:ln>
          </p:spPr>
          <p:txBody>
            <a:bodyPr wrap="square">
              <a:spAutoFit/>
            </a:bodyPr>
            <a:lstStyle/>
            <a:p>
              <a:pPr eaLnBrk="0" hangingPunct="0"/>
              <a:r>
                <a:rPr lang="en-US" sz="2400" b="1" dirty="0"/>
                <a:t>     </a:t>
              </a:r>
              <a:r>
                <a:rPr lang="en-US" dirty="0"/>
                <a:t>HIỆU </a:t>
              </a:r>
              <a:r>
                <a:rPr lang="en-US" dirty="0" err="1"/>
                <a:t>QUẢ</a:t>
              </a:r>
              <a:r>
                <a:rPr lang="en-US" dirty="0"/>
                <a:t> </a:t>
              </a:r>
              <a:r>
                <a:rPr lang="it-IT" dirty="0"/>
                <a:t>CHẤT BÔI TRƠN CHỨA GO VÀ GO BIẾN TÍNH</a:t>
              </a:r>
              <a:endParaRPr lang="en-US" sz="2400" b="1" dirty="0">
                <a:solidFill>
                  <a:srgbClr val="000000"/>
                </a:solidFill>
              </a:endParaRPr>
            </a:p>
          </p:txBody>
        </p:sp>
        <p:sp>
          <p:nvSpPr>
            <p:cNvPr id="7185" name="Text Box 45"/>
            <p:cNvSpPr txBox="1">
              <a:spLocks noChangeArrowheads="1"/>
            </p:cNvSpPr>
            <p:nvPr/>
          </p:nvSpPr>
          <p:spPr bwMode="gray">
            <a:xfrm>
              <a:off x="1441" y="2126"/>
              <a:ext cx="223" cy="288"/>
            </a:xfrm>
            <a:prstGeom prst="rect">
              <a:avLst/>
            </a:prstGeom>
            <a:noFill/>
            <a:ln w="9525" algn="ctr">
              <a:noFill/>
              <a:miter lim="800000"/>
              <a:headEnd/>
              <a:tailEnd/>
            </a:ln>
          </p:spPr>
          <p:txBody>
            <a:bodyPr wrap="none">
              <a:spAutoFit/>
            </a:bodyPr>
            <a:lstStyle/>
            <a:p>
              <a:pPr algn="ctr" eaLnBrk="0" hangingPunct="0"/>
              <a:r>
                <a:rPr lang="en-US" sz="2400">
                  <a:solidFill>
                    <a:schemeClr val="bg1"/>
                  </a:solidFill>
                  <a:latin typeface="Arial" charset="0"/>
                </a:rPr>
                <a:t>3</a:t>
              </a:r>
            </a:p>
          </p:txBody>
        </p:sp>
      </p:grpSp>
      <p:grpSp>
        <p:nvGrpSpPr>
          <p:cNvPr id="7177" name="Group 46"/>
          <p:cNvGrpSpPr>
            <a:grpSpLocks/>
          </p:cNvGrpSpPr>
          <p:nvPr/>
        </p:nvGrpSpPr>
        <p:grpSpPr bwMode="auto">
          <a:xfrm>
            <a:off x="1524000" y="4648200"/>
            <a:ext cx="7772400" cy="685800"/>
            <a:chOff x="1344" y="2544"/>
            <a:chExt cx="3492" cy="432"/>
          </a:xfrm>
        </p:grpSpPr>
        <p:sp>
          <p:nvSpPr>
            <p:cNvPr id="41007" name="AutoShape 47"/>
            <p:cNvSpPr>
              <a:spLocks noChangeArrowheads="1"/>
            </p:cNvSpPr>
            <p:nvPr/>
          </p:nvSpPr>
          <p:spPr bwMode="gray">
            <a:xfrm>
              <a:off x="1584" y="2619"/>
              <a:ext cx="3031" cy="288"/>
            </a:xfrm>
            <a:prstGeom prst="roundRect">
              <a:avLst>
                <a:gd name="adj" fmla="val 16667"/>
              </a:avLst>
            </a:prstGeom>
            <a:solidFill>
              <a:srgbClr val="00FFFF"/>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lgn="ctr">
                <a:defRPr/>
              </a:pPr>
              <a:endParaRPr lang="en-US">
                <a:solidFill>
                  <a:srgbClr val="FF9900"/>
                </a:solidFill>
              </a:endParaRPr>
            </a:p>
          </p:txBody>
        </p:sp>
        <p:sp>
          <p:nvSpPr>
            <p:cNvPr id="41008" name="AutoShape 48"/>
            <p:cNvSpPr>
              <a:spLocks noChangeArrowheads="1"/>
            </p:cNvSpPr>
            <p:nvPr/>
          </p:nvSpPr>
          <p:spPr bwMode="gray">
            <a:xfrm>
              <a:off x="1344" y="2544"/>
              <a:ext cx="432" cy="432"/>
            </a:xfrm>
            <a:prstGeom prst="diamond">
              <a:avLst/>
            </a:prstGeom>
            <a:solidFill>
              <a:schemeClr val="accent2"/>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en-US"/>
            </a:p>
          </p:txBody>
        </p:sp>
        <p:sp>
          <p:nvSpPr>
            <p:cNvPr id="7180" name="Text Box 49"/>
            <p:cNvSpPr txBox="1">
              <a:spLocks noChangeArrowheads="1"/>
            </p:cNvSpPr>
            <p:nvPr/>
          </p:nvSpPr>
          <p:spPr bwMode="gray">
            <a:xfrm>
              <a:off x="1805" y="2592"/>
              <a:ext cx="3031" cy="291"/>
            </a:xfrm>
            <a:prstGeom prst="rect">
              <a:avLst/>
            </a:prstGeom>
            <a:noFill/>
            <a:ln w="9525" algn="ctr">
              <a:noFill/>
              <a:miter lim="800000"/>
              <a:headEnd/>
              <a:tailEnd/>
            </a:ln>
          </p:spPr>
          <p:txBody>
            <a:bodyPr wrap="square">
              <a:spAutoFit/>
            </a:bodyPr>
            <a:lstStyle/>
            <a:p>
              <a:r>
                <a:rPr lang="en-US" sz="2400" b="1" dirty="0"/>
                <a:t>IL </a:t>
              </a:r>
              <a:r>
                <a:rPr lang="en-US" sz="2400" b="1" dirty="0" err="1"/>
                <a:t>từ</a:t>
              </a:r>
              <a:r>
                <a:rPr lang="en-US" sz="2400" b="1" dirty="0"/>
                <a:t> octyl amine </a:t>
              </a:r>
              <a:r>
                <a:rPr lang="en-US" sz="2400" b="1" dirty="0" err="1"/>
                <a:t>và</a:t>
              </a:r>
              <a:r>
                <a:rPr lang="en-US" sz="2400" b="1" dirty="0"/>
                <a:t> acid </a:t>
              </a:r>
              <a:r>
                <a:rPr lang="en-US" sz="2400" b="1" dirty="0" err="1"/>
                <a:t>béo</a:t>
              </a:r>
              <a:r>
                <a:rPr lang="en-US" sz="2400" b="1" dirty="0"/>
                <a:t> DD [</a:t>
              </a:r>
              <a:r>
                <a:rPr lang="en-US" sz="2400" b="1" dirty="0" err="1"/>
                <a:t>OcA</a:t>
              </a:r>
              <a:r>
                <a:rPr lang="en-US" sz="2400" b="1" dirty="0"/>
                <a:t>][COM]</a:t>
              </a:r>
              <a:endParaRPr lang="en-US" sz="2400" dirty="0"/>
            </a:p>
          </p:txBody>
        </p:sp>
        <p:sp>
          <p:nvSpPr>
            <p:cNvPr id="7181" name="Text Box 50"/>
            <p:cNvSpPr txBox="1">
              <a:spLocks noChangeArrowheads="1"/>
            </p:cNvSpPr>
            <p:nvPr/>
          </p:nvSpPr>
          <p:spPr bwMode="gray">
            <a:xfrm>
              <a:off x="1441" y="2606"/>
              <a:ext cx="223" cy="288"/>
            </a:xfrm>
            <a:prstGeom prst="rect">
              <a:avLst/>
            </a:prstGeom>
            <a:noFill/>
            <a:ln w="9525" algn="ctr">
              <a:noFill/>
              <a:miter lim="800000"/>
              <a:headEnd/>
              <a:tailEnd/>
            </a:ln>
          </p:spPr>
          <p:txBody>
            <a:bodyPr wrap="none">
              <a:spAutoFit/>
            </a:bodyPr>
            <a:lstStyle/>
            <a:p>
              <a:pPr algn="ctr" eaLnBrk="0" hangingPunct="0"/>
              <a:r>
                <a:rPr lang="en-US" sz="2400">
                  <a:solidFill>
                    <a:schemeClr val="bg1"/>
                  </a:solidFill>
                  <a:latin typeface="Arial" charset="0"/>
                </a:rPr>
                <a:t>4</a:t>
              </a:r>
            </a:p>
          </p:txBody>
        </p:sp>
      </p:grpSp>
      <p:sp>
        <p:nvSpPr>
          <p:cNvPr id="30" name="Text Box 27"/>
          <p:cNvSpPr txBox="1">
            <a:spLocks noChangeArrowheads="1"/>
          </p:cNvSpPr>
          <p:nvPr/>
        </p:nvSpPr>
        <p:spPr bwMode="gray">
          <a:xfrm>
            <a:off x="2214563" y="5681663"/>
            <a:ext cx="436562" cy="457200"/>
          </a:xfrm>
          <a:prstGeom prst="rect">
            <a:avLst/>
          </a:prstGeom>
          <a:noFill/>
          <a:ln w="9525" algn="ctr">
            <a:noFill/>
            <a:miter lim="800000"/>
            <a:headEnd/>
            <a:tailEnd/>
          </a:ln>
        </p:spPr>
        <p:txBody>
          <a:bodyPr wrap="none">
            <a:spAutoFit/>
          </a:bodyPr>
          <a:lstStyle/>
          <a:p>
            <a:pPr algn="ctr" eaLnBrk="0" hangingPunct="0"/>
            <a:r>
              <a:rPr lang="en-US" sz="2400" b="1">
                <a:solidFill>
                  <a:schemeClr val="bg1"/>
                </a:solidFill>
                <a:latin typeface="Arial" charset="0"/>
              </a:rPr>
              <a:t>III</a:t>
            </a:r>
          </a:p>
        </p:txBody>
      </p:sp>
      <p:grpSp>
        <p:nvGrpSpPr>
          <p:cNvPr id="31" name="Group 41"/>
          <p:cNvGrpSpPr>
            <a:grpSpLocks/>
          </p:cNvGrpSpPr>
          <p:nvPr/>
        </p:nvGrpSpPr>
        <p:grpSpPr bwMode="auto">
          <a:xfrm>
            <a:off x="1524000" y="5486400"/>
            <a:ext cx="7772400" cy="685800"/>
            <a:chOff x="1344" y="2064"/>
            <a:chExt cx="3223" cy="432"/>
          </a:xfrm>
        </p:grpSpPr>
        <p:sp>
          <p:nvSpPr>
            <p:cNvPr id="32" name="AutoShape 42"/>
            <p:cNvSpPr>
              <a:spLocks noChangeArrowheads="1"/>
            </p:cNvSpPr>
            <p:nvPr/>
          </p:nvSpPr>
          <p:spPr bwMode="gray">
            <a:xfrm>
              <a:off x="1584" y="2139"/>
              <a:ext cx="2736" cy="288"/>
            </a:xfrm>
            <a:prstGeom prst="roundRect">
              <a:avLst>
                <a:gd name="adj" fmla="val 16667"/>
              </a:avLst>
            </a:prstGeom>
            <a:solidFill>
              <a:srgbClr val="00CCFF"/>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pPr>
                <a:defRPr/>
              </a:pPr>
              <a:endParaRPr lang="en-US" dirty="0"/>
            </a:p>
          </p:txBody>
        </p:sp>
        <p:sp>
          <p:nvSpPr>
            <p:cNvPr id="33" name="AutoShape 43"/>
            <p:cNvSpPr>
              <a:spLocks noChangeArrowheads="1"/>
            </p:cNvSpPr>
            <p:nvPr/>
          </p:nvSpPr>
          <p:spPr bwMode="gray">
            <a:xfrm>
              <a:off x="1344" y="206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pPr>
                <a:defRPr/>
              </a:pPr>
              <a:endParaRPr lang="en-US"/>
            </a:p>
          </p:txBody>
        </p:sp>
        <p:sp>
          <p:nvSpPr>
            <p:cNvPr id="34" name="Text Box 44"/>
            <p:cNvSpPr txBox="1">
              <a:spLocks noChangeArrowheads="1"/>
            </p:cNvSpPr>
            <p:nvPr/>
          </p:nvSpPr>
          <p:spPr bwMode="gray">
            <a:xfrm>
              <a:off x="1592" y="2112"/>
              <a:ext cx="2975" cy="291"/>
            </a:xfrm>
            <a:prstGeom prst="rect">
              <a:avLst/>
            </a:prstGeom>
            <a:noFill/>
            <a:ln w="9525" algn="ctr">
              <a:noFill/>
              <a:miter lim="800000"/>
              <a:headEnd/>
              <a:tailEnd/>
            </a:ln>
          </p:spPr>
          <p:txBody>
            <a:bodyPr wrap="square">
              <a:spAutoFit/>
            </a:bodyPr>
            <a:lstStyle/>
            <a:p>
              <a:pPr eaLnBrk="0" hangingPunct="0"/>
              <a:r>
                <a:rPr lang="en-US" sz="2400" b="1" dirty="0"/>
                <a:t>      </a:t>
              </a:r>
              <a:r>
                <a:rPr lang="en-US" sz="2400" b="1" dirty="0" err="1"/>
                <a:t>Kết</a:t>
              </a:r>
              <a:r>
                <a:rPr lang="en-US" sz="2400" b="1" dirty="0"/>
                <a:t> </a:t>
              </a:r>
              <a:r>
                <a:rPr lang="en-US" sz="2400" b="1" dirty="0" err="1"/>
                <a:t>luận</a:t>
              </a:r>
              <a:endParaRPr lang="en-US" sz="2400" b="1" dirty="0">
                <a:solidFill>
                  <a:srgbClr val="000000"/>
                </a:solidFill>
              </a:endParaRPr>
            </a:p>
          </p:txBody>
        </p:sp>
        <p:sp>
          <p:nvSpPr>
            <p:cNvPr id="35" name="Text Box 45"/>
            <p:cNvSpPr txBox="1">
              <a:spLocks noChangeArrowheads="1"/>
            </p:cNvSpPr>
            <p:nvPr/>
          </p:nvSpPr>
          <p:spPr bwMode="gray">
            <a:xfrm>
              <a:off x="1476" y="2126"/>
              <a:ext cx="154" cy="291"/>
            </a:xfrm>
            <a:prstGeom prst="rect">
              <a:avLst/>
            </a:prstGeom>
            <a:noFill/>
            <a:ln w="9525" algn="ctr">
              <a:noFill/>
              <a:miter lim="800000"/>
              <a:headEnd/>
              <a:tailEnd/>
            </a:ln>
          </p:spPr>
          <p:txBody>
            <a:bodyPr wrap="none">
              <a:spAutoFit/>
            </a:bodyPr>
            <a:lstStyle/>
            <a:p>
              <a:pPr algn="ctr" eaLnBrk="0" hangingPunct="0"/>
              <a:r>
                <a:rPr lang="en-US" sz="2400" dirty="0">
                  <a:solidFill>
                    <a:schemeClr val="bg1"/>
                  </a:solidFill>
                  <a:latin typeface="Arial" charset="0"/>
                </a:rPr>
                <a:t>5</a:t>
              </a:r>
            </a:p>
          </p:txBody>
        </p:sp>
      </p:grpSp>
      <p:pic>
        <p:nvPicPr>
          <p:cNvPr id="37" name="Picture 3" descr="C:\Users\Admin\AppData\Local\Temp\Rar$DIa0.754\Logo Truong Dai hoc Mo - Dia chat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9" y="42141"/>
            <a:ext cx="1453591" cy="145359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F7F8F93-5DBA-817C-E6D2-B39964E6F308}"/>
              </a:ext>
            </a:extLst>
          </p:cNvPr>
          <p:cNvPicPr>
            <a:picLocks noChangeAspect="1"/>
          </p:cNvPicPr>
          <p:nvPr/>
        </p:nvPicPr>
        <p:blipFill>
          <a:blip r:embed="rId3"/>
          <a:stretch>
            <a:fillRect/>
          </a:stretch>
        </p:blipFill>
        <p:spPr>
          <a:xfrm>
            <a:off x="1218900" y="246131"/>
            <a:ext cx="8041321" cy="1292464"/>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A3E200-1D20-F474-B96F-5DC7A0EAEB20}"/>
              </a:ext>
            </a:extLst>
          </p:cNvPr>
          <p:cNvSpPr>
            <a:spLocks noGrp="1"/>
          </p:cNvSpPr>
          <p:nvPr>
            <p:ph idx="1"/>
          </p:nvPr>
        </p:nvSpPr>
        <p:spPr>
          <a:xfrm>
            <a:off x="4589206" y="1981200"/>
            <a:ext cx="4080372" cy="3823485"/>
          </a:xfrm>
        </p:spPr>
        <p:txBody>
          <a:bodyPr anchor="ctr">
            <a:normAutofit/>
          </a:bodyPr>
          <a:lstStyle/>
          <a:p>
            <a:pPr marL="0" indent="0">
              <a:buNone/>
            </a:pPr>
            <a:r>
              <a:rPr lang="vi-VN" sz="1400" b="1" dirty="0">
                <a:latin typeface="Arial" panose="020B0604020202020204" pitchFamily="34" charset="0"/>
                <a:cs typeface="Arial" panose="020B0604020202020204" pitchFamily="34" charset="0"/>
              </a:rPr>
              <a:t>Xu hướng nghiên cứu:</a:t>
            </a:r>
            <a:endParaRPr lang="vi-VN" sz="1400" dirty="0">
              <a:latin typeface="Arial" panose="020B0604020202020204" pitchFamily="34" charset="0"/>
              <a:cs typeface="Arial" panose="020B0604020202020204" pitchFamily="34" charset="0"/>
            </a:endParaRPr>
          </a:p>
          <a:p>
            <a:pPr marL="0" indent="0">
              <a:buNone/>
            </a:pPr>
            <a:r>
              <a:rPr lang="vi-VN" sz="1400" dirty="0">
                <a:latin typeface="Arial" panose="020B0604020202020204" pitchFamily="34" charset="0"/>
                <a:cs typeface="Arial" panose="020B0604020202020204" pitchFamily="34" charset="0"/>
              </a:rPr>
              <a:t>Vật liệu </a:t>
            </a:r>
            <a:r>
              <a:rPr lang="vi-VN" sz="1400" b="1" dirty="0">
                <a:latin typeface="Arial" panose="020B0604020202020204" pitchFamily="34" charset="0"/>
                <a:cs typeface="Arial" panose="020B0604020202020204" pitchFamily="34" charset="0"/>
              </a:rPr>
              <a:t>nano</a:t>
            </a:r>
            <a:r>
              <a:rPr lang="vi-VN" sz="1400" dirty="0">
                <a:latin typeface="Arial" panose="020B0604020202020204" pitchFamily="34" charset="0"/>
                <a:cs typeface="Arial" panose="020B0604020202020204" pitchFamily="34" charset="0"/>
              </a:rPr>
              <a:t> là trọng tâm của khoa học vật liệu hiện đại.</a:t>
            </a:r>
            <a:endParaRPr lang="en-US" sz="1400" dirty="0">
              <a:latin typeface="Arial" panose="020B0604020202020204" pitchFamily="34" charset="0"/>
              <a:cs typeface="Arial" panose="020B0604020202020204" pitchFamily="34" charset="0"/>
            </a:endParaRPr>
          </a:p>
          <a:p>
            <a:pPr marL="0" indent="0">
              <a:buNone/>
            </a:pPr>
            <a:r>
              <a:rPr lang="vi-VN" sz="1400" dirty="0">
                <a:latin typeface="Arial" panose="020B0604020202020204" pitchFamily="34" charset="0"/>
                <a:cs typeface="Arial" panose="020B0604020202020204" pitchFamily="34" charset="0"/>
              </a:rPr>
              <a:t>Phát triển mạnh vật liệu bôi trơn rắn </a:t>
            </a:r>
            <a:r>
              <a:rPr lang="vi-VN" sz="1400" b="1" dirty="0">
                <a:latin typeface="Arial" panose="020B0604020202020204" pitchFamily="34" charset="0"/>
                <a:cs typeface="Arial" panose="020B0604020202020204" pitchFamily="34" charset="0"/>
              </a:rPr>
              <a:t>micro/nano</a:t>
            </a:r>
            <a:endParaRPr lang="vi-VN" sz="1400" dirty="0">
              <a:latin typeface="Arial" panose="020B0604020202020204" pitchFamily="34" charset="0"/>
              <a:cs typeface="Arial" panose="020B0604020202020204" pitchFamily="34" charset="0"/>
            </a:endParaRPr>
          </a:p>
          <a:p>
            <a:pPr marL="0" indent="0">
              <a:buNone/>
            </a:pPr>
            <a:r>
              <a:rPr lang="vi-VN" sz="1400" b="1" dirty="0">
                <a:latin typeface="Arial" panose="020B0604020202020204" pitchFamily="34" charset="0"/>
                <a:cs typeface="Arial" panose="020B0604020202020204" pitchFamily="34" charset="0"/>
              </a:rPr>
              <a:t>Graphene</a:t>
            </a:r>
            <a:r>
              <a:rPr lang="vi-VN" sz="1400" dirty="0">
                <a:latin typeface="Arial" panose="020B0604020202020204" pitchFamily="34" charset="0"/>
                <a:cs typeface="Arial" panose="020B0604020202020204" pitchFamily="34" charset="0"/>
              </a:rPr>
              <a:t>: vật liệu thế hệ mới</a:t>
            </a:r>
            <a:br>
              <a:rPr lang="vi-VN" sz="1400" dirty="0">
                <a:latin typeface="Arial" panose="020B0604020202020204" pitchFamily="34" charset="0"/>
                <a:cs typeface="Arial" panose="020B0604020202020204" pitchFamily="34" charset="0"/>
              </a:rPr>
            </a:br>
            <a:r>
              <a:rPr lang="vi-VN" sz="1400" dirty="0">
                <a:latin typeface="Arial" panose="020B0604020202020204" pitchFamily="34" charset="0"/>
                <a:cs typeface="Arial" panose="020B0604020202020204" pitchFamily="34" charset="0"/>
              </a:rPr>
              <a:t>→ Bền gấp </a:t>
            </a:r>
            <a:r>
              <a:rPr lang="vi-VN" sz="1400" b="1" dirty="0">
                <a:latin typeface="Arial" panose="020B0604020202020204" pitchFamily="34" charset="0"/>
                <a:cs typeface="Arial" panose="020B0604020202020204" pitchFamily="34" charset="0"/>
              </a:rPr>
              <a:t>200 lần thép</a:t>
            </a:r>
            <a:r>
              <a:rPr lang="vi-VN" sz="1400" dirty="0">
                <a:latin typeface="Arial" panose="020B0604020202020204" pitchFamily="34" charset="0"/>
                <a:cs typeface="Arial" panose="020B0604020202020204" pitchFamily="34" charset="0"/>
              </a:rPr>
              <a:t>, graphene nổi bật nhờ vào độ bền cơ học cao, dẫn nhiệt tốt và diện tích bề mặt lớn – </a:t>
            </a:r>
            <a:r>
              <a:rPr lang="vi-VN" sz="1400" b="1" dirty="0">
                <a:latin typeface="Arial" panose="020B0604020202020204" pitchFamily="34" charset="0"/>
                <a:cs typeface="Arial" panose="020B0604020202020204" pitchFamily="34" charset="0"/>
              </a:rPr>
              <a:t>những đặc tính lý tưởng để làm phụ gia cho dầu bôi trơn.</a:t>
            </a:r>
            <a:endParaRPr lang="en-US" sz="1400" b="1" dirty="0">
              <a:latin typeface="Arial" panose="020B0604020202020204" pitchFamily="34" charset="0"/>
              <a:cs typeface="Arial" panose="020B0604020202020204" pitchFamily="34" charset="0"/>
            </a:endParaRPr>
          </a:p>
          <a:p>
            <a:pPr marL="0" indent="0">
              <a:buNone/>
            </a:pPr>
            <a:r>
              <a:rPr lang="it-IT" sz="1400" dirty="0">
                <a:latin typeface="Arial" panose="020B0604020202020204" pitchFamily="34" charset="0"/>
                <a:cs typeface="Arial" panose="020B0604020202020204" pitchFamily="34" charset="0"/>
              </a:rPr>
              <a:t>- Lực tương tác van der Waals giữa các lớp có độ dày nguyên tử yếu nên các lớp này dễ bị </a:t>
            </a:r>
            <a:r>
              <a:rPr lang="en-US" sz="1400" dirty="0" err="1">
                <a:latin typeface="Arial" panose="020B0604020202020204" pitchFamily="34" charset="0"/>
                <a:cs typeface="Arial" panose="020B0604020202020204" pitchFamily="34" charset="0"/>
              </a:rPr>
              <a:t>tách</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ra</a:t>
            </a:r>
            <a:r>
              <a:rPr lang="en-US" sz="1400" dirty="0">
                <a:latin typeface="Arial" panose="020B0604020202020204" pitchFamily="34" charset="0"/>
                <a:cs typeface="Arial" panose="020B0604020202020204" pitchFamily="34" charset="0"/>
              </a:rPr>
              <a:t> </a:t>
            </a:r>
            <a:r>
              <a:rPr lang="it-IT" sz="1400" dirty="0">
                <a:latin typeface="Arial" panose="020B0604020202020204" pitchFamily="34" charset="0"/>
                <a:cs typeface="Arial" panose="020B0604020202020204" pitchFamily="34" charset="0"/>
              </a:rPr>
              <a:t>khi chịu lực dẫn đến độ biến dạng thấp; hơn nữa, khi tách ra, các lớp </a:t>
            </a:r>
            <a:r>
              <a:rPr lang="en-US" sz="1400" dirty="0" err="1">
                <a:latin typeface="Arial" panose="020B0604020202020204" pitchFamily="34" charset="0"/>
                <a:cs typeface="Arial" panose="020B0604020202020204" pitchFamily="34" charset="0"/>
              </a:rPr>
              <a:t>có</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bề</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mặt</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rất</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mịn</a:t>
            </a:r>
            <a:endParaRPr lang="en-US" sz="1400" b="1" dirty="0">
              <a:latin typeface="Arial" panose="020B0604020202020204" pitchFamily="34" charset="0"/>
              <a:cs typeface="Arial" panose="020B0604020202020204" pitchFamily="34" charset="0"/>
            </a:endParaRPr>
          </a:p>
          <a:p>
            <a:pPr marL="0" indent="0">
              <a:buNone/>
            </a:pPr>
            <a:r>
              <a:rPr lang="en-US" sz="1400" i="1" dirty="0">
                <a:solidFill>
                  <a:srgbClr val="FF0000"/>
                </a:solidFill>
                <a:latin typeface="Arial" panose="020B0604020202020204" pitchFamily="34" charset="0"/>
                <a:cs typeface="Arial" panose="020B0604020202020204" pitchFamily="34" charset="0"/>
              </a:rPr>
              <a:t>=&gt; </a:t>
            </a:r>
            <a:r>
              <a:rPr lang="vi-VN" sz="1400" i="1" dirty="0">
                <a:solidFill>
                  <a:srgbClr val="FF0000"/>
                </a:solidFill>
                <a:latin typeface="Arial" panose="020B0604020202020204" pitchFamily="34" charset="0"/>
                <a:cs typeface="Arial" panose="020B0604020202020204" pitchFamily="34" charset="0"/>
              </a:rPr>
              <a:t>Tuy nhiên, graphene có xu hướng kết tụ, gây khó khăn trong quá trình phân tán vào </a:t>
            </a:r>
            <a:r>
              <a:rPr lang="en-US" sz="1400" i="1" dirty="0" err="1">
                <a:solidFill>
                  <a:srgbClr val="FF0000"/>
                </a:solidFill>
                <a:latin typeface="Arial" panose="020B0604020202020204" pitchFamily="34" charset="0"/>
                <a:cs typeface="Arial" panose="020B0604020202020204" pitchFamily="34" charset="0"/>
              </a:rPr>
              <a:t>chất</a:t>
            </a:r>
            <a:r>
              <a:rPr lang="en-US" sz="1400" i="1" dirty="0">
                <a:solidFill>
                  <a:srgbClr val="FF0000"/>
                </a:solidFill>
                <a:latin typeface="Arial" panose="020B0604020202020204" pitchFamily="34" charset="0"/>
                <a:cs typeface="Arial" panose="020B0604020202020204" pitchFamily="34" charset="0"/>
              </a:rPr>
              <a:t> </a:t>
            </a:r>
            <a:r>
              <a:rPr lang="en-US" sz="1400" i="1" dirty="0" err="1">
                <a:solidFill>
                  <a:srgbClr val="FF0000"/>
                </a:solidFill>
                <a:latin typeface="Arial" panose="020B0604020202020204" pitchFamily="34" charset="0"/>
                <a:cs typeface="Arial" panose="020B0604020202020204" pitchFamily="34" charset="0"/>
              </a:rPr>
              <a:t>bôi</a:t>
            </a:r>
            <a:r>
              <a:rPr lang="en-US" sz="1400" i="1" dirty="0">
                <a:solidFill>
                  <a:srgbClr val="FF0000"/>
                </a:solidFill>
                <a:latin typeface="Arial" panose="020B0604020202020204" pitchFamily="34" charset="0"/>
                <a:cs typeface="Arial" panose="020B0604020202020204" pitchFamily="34" charset="0"/>
              </a:rPr>
              <a:t> </a:t>
            </a:r>
            <a:r>
              <a:rPr lang="en-US" sz="1400" i="1" dirty="0" err="1">
                <a:solidFill>
                  <a:srgbClr val="FF0000"/>
                </a:solidFill>
                <a:latin typeface="Arial" panose="020B0604020202020204" pitchFamily="34" charset="0"/>
                <a:cs typeface="Arial" panose="020B0604020202020204" pitchFamily="34" charset="0"/>
              </a:rPr>
              <a:t>trơn</a:t>
            </a:r>
            <a:r>
              <a:rPr lang="en-US" sz="1400" i="1" dirty="0">
                <a:solidFill>
                  <a:srgbClr val="FF0000"/>
                </a:solidFill>
                <a:latin typeface="Arial" panose="020B0604020202020204" pitchFamily="34" charset="0"/>
                <a:cs typeface="Arial" panose="020B0604020202020204" pitchFamily="34" charset="0"/>
              </a:rPr>
              <a:t> </a:t>
            </a:r>
            <a:r>
              <a:rPr lang="en-US" sz="1400" i="1" dirty="0" err="1">
                <a:solidFill>
                  <a:srgbClr val="FF0000"/>
                </a:solidFill>
                <a:latin typeface="Arial" panose="020B0604020202020204" pitchFamily="34" charset="0"/>
                <a:cs typeface="Arial" panose="020B0604020202020204" pitchFamily="34" charset="0"/>
              </a:rPr>
              <a:t>nền</a:t>
            </a:r>
            <a:endParaRPr lang="en-US" sz="1400" i="1" dirty="0">
              <a:solidFill>
                <a:srgbClr val="FF0000"/>
              </a:solidFill>
              <a:latin typeface="Arial" panose="020B0604020202020204" pitchFamily="34" charset="0"/>
              <a:cs typeface="Arial" panose="020B0604020202020204" pitchFamily="34" charset="0"/>
            </a:endParaRPr>
          </a:p>
          <a:p>
            <a:pPr marL="0" indent="0">
              <a:buNone/>
            </a:pPr>
            <a:endParaRPr lang="vi-VN" sz="1400" i="1" dirty="0">
              <a:solidFill>
                <a:srgbClr val="FF0000"/>
              </a:solidFill>
            </a:endParaRPr>
          </a:p>
        </p:txBody>
      </p:sp>
      <p:sp>
        <p:nvSpPr>
          <p:cNvPr id="8" name="Content Placeholder 2">
            <a:extLst>
              <a:ext uri="{FF2B5EF4-FFF2-40B4-BE49-F238E27FC236}">
                <a16:creationId xmlns:a16="http://schemas.microsoft.com/office/drawing/2014/main" id="{688D3121-F80A-B603-307B-F3AE6C51320D}"/>
              </a:ext>
            </a:extLst>
          </p:cNvPr>
          <p:cNvSpPr txBox="1">
            <a:spLocks/>
          </p:cNvSpPr>
          <p:nvPr/>
        </p:nvSpPr>
        <p:spPr>
          <a:xfrm>
            <a:off x="160916" y="1100314"/>
            <a:ext cx="4333466" cy="1008933"/>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100" b="1" dirty="0"/>
              <a:t>XU HƯỚNG NGHIÊN CỨU TRONG PHỤ GIA CHẤT BÔI TRƠN</a:t>
            </a:r>
          </a:p>
        </p:txBody>
      </p:sp>
      <p:pic>
        <p:nvPicPr>
          <p:cNvPr id="1026" name="Picture 2" descr="Graphene 101: All about graphene and ...">
            <a:extLst>
              <a:ext uri="{FF2B5EF4-FFF2-40B4-BE49-F238E27FC236}">
                <a16:creationId xmlns:a16="http://schemas.microsoft.com/office/drawing/2014/main" id="{C5A07F30-F01E-2B3F-969C-11545A453A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955" y="2629309"/>
            <a:ext cx="4112328" cy="212927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81FE36A-24D5-9B65-C086-6351ACC13902}"/>
              </a:ext>
            </a:extLst>
          </p:cNvPr>
          <p:cNvSpPr txBox="1"/>
          <p:nvPr/>
        </p:nvSpPr>
        <p:spPr>
          <a:xfrm>
            <a:off x="4589206" y="1604780"/>
            <a:ext cx="1281120" cy="300082"/>
          </a:xfrm>
          <a:prstGeom prst="rect">
            <a:avLst/>
          </a:prstGeom>
          <a:noFill/>
        </p:spPr>
        <p:txBody>
          <a:bodyPr wrap="none" rtlCol="0">
            <a:spAutoFit/>
          </a:bodyPr>
          <a:lstStyle/>
          <a:p>
            <a:r>
              <a:rPr lang="en-US" sz="1350" b="1" dirty="0">
                <a:solidFill>
                  <a:srgbClr val="002060"/>
                </a:solidFill>
              </a:rPr>
              <a:t>1.1 GRAPHENE </a:t>
            </a:r>
          </a:p>
        </p:txBody>
      </p:sp>
      <p:sp>
        <p:nvSpPr>
          <p:cNvPr id="4" name="Rectangle 2">
            <a:extLst>
              <a:ext uri="{FF2B5EF4-FFF2-40B4-BE49-F238E27FC236}">
                <a16:creationId xmlns:a16="http://schemas.microsoft.com/office/drawing/2014/main" id="{790B0909-96DD-C31D-3AD3-A28F20E32BBB}"/>
              </a:ext>
            </a:extLst>
          </p:cNvPr>
          <p:cNvSpPr>
            <a:spLocks noGrp="1" noChangeArrowheads="1"/>
          </p:cNvSpPr>
          <p:nvPr>
            <p:ph type="title"/>
          </p:nvPr>
        </p:nvSpPr>
        <p:spPr>
          <a:xfrm>
            <a:off x="976042" y="152400"/>
            <a:ext cx="7391400" cy="563563"/>
          </a:xfrm>
        </p:spPr>
        <p:txBody>
          <a:bodyPr/>
          <a:lstStyle/>
          <a:p>
            <a:pPr algn="ctr" eaLnBrk="1" hangingPunct="1"/>
            <a:r>
              <a:rPr lang="en-US" sz="2800" dirty="0">
                <a:solidFill>
                  <a:srgbClr val="FF0000"/>
                </a:solidFill>
                <a:latin typeface="Times New Roman" pitchFamily="18" charset="0"/>
              </a:rPr>
              <a:t> </a:t>
            </a:r>
            <a:r>
              <a:rPr lang="en-US" sz="2400" dirty="0">
                <a:solidFill>
                  <a:srgbClr val="FF0000"/>
                </a:solidFill>
                <a:latin typeface="Arial" panose="020B0604020202020204" pitchFamily="34" charset="0"/>
                <a:cs typeface="Arial" panose="020B0604020202020204" pitchFamily="34" charset="0"/>
              </a:rPr>
              <a:t>1.1. </a:t>
            </a:r>
            <a:r>
              <a:rPr lang="en-US" sz="2400" dirty="0" err="1">
                <a:solidFill>
                  <a:srgbClr val="FF0000"/>
                </a:solidFill>
                <a:latin typeface="Arial" panose="020B0604020202020204" pitchFamily="34" charset="0"/>
                <a:cs typeface="Arial" panose="020B0604020202020204" pitchFamily="34" charset="0"/>
              </a:rPr>
              <a:t>Tính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cấp</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thiết</a:t>
            </a:r>
            <a:endParaRPr lang="en-US" sz="24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8341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26FF4-4ACE-E28D-8E24-1BD0ABB1731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7E0013-BA57-F506-D85E-6FF80AA96283}"/>
              </a:ext>
            </a:extLst>
          </p:cNvPr>
          <p:cNvSpPr>
            <a:spLocks noGrp="1"/>
          </p:cNvSpPr>
          <p:nvPr>
            <p:ph idx="1"/>
          </p:nvPr>
        </p:nvSpPr>
        <p:spPr>
          <a:xfrm>
            <a:off x="762000" y="4465815"/>
            <a:ext cx="7772400" cy="1981200"/>
          </a:xfrm>
        </p:spPr>
        <p:txBody>
          <a:bodyPr anchor="ctr">
            <a:noAutofit/>
          </a:bodyPr>
          <a:lstStyle/>
          <a:p>
            <a:pPr algn="just"/>
            <a:r>
              <a:rPr lang="it-IT" sz="1600" dirty="0">
                <a:latin typeface="Arial" panose="020B0604020202020204" pitchFamily="34" charset="0"/>
                <a:cs typeface="Arial" panose="020B0604020202020204" pitchFamily="34" charset="0"/>
              </a:rPr>
              <a:t>Các chất lỏng ion (ionic liquids) là các hợp chất dạng ion có nhiệt độ nóng chảy nhỏ hơn 100</a:t>
            </a:r>
            <a:r>
              <a:rPr lang="it-IT" sz="1600" baseline="30000" dirty="0">
                <a:latin typeface="Arial" panose="020B0604020202020204" pitchFamily="34" charset="0"/>
                <a:cs typeface="Arial" panose="020B0604020202020204" pitchFamily="34" charset="0"/>
              </a:rPr>
              <a:t>o</a:t>
            </a:r>
            <a:r>
              <a:rPr lang="it-IT" sz="1600" dirty="0">
                <a:latin typeface="Arial" panose="020B0604020202020204" pitchFamily="34" charset="0"/>
                <a:cs typeface="Arial" panose="020B0604020202020204" pitchFamily="34" charset="0"/>
              </a:rPr>
              <a:t>C. </a:t>
            </a:r>
          </a:p>
          <a:p>
            <a:pPr algn="just"/>
            <a:r>
              <a:rPr lang="en-US" sz="1600" dirty="0">
                <a:latin typeface="Arial" panose="020B0604020202020204" pitchFamily="34" charset="0"/>
                <a:cs typeface="Arial" panose="020B0604020202020204" pitchFamily="34" charset="0"/>
              </a:rPr>
              <a:t>Do </a:t>
            </a:r>
            <a:r>
              <a:rPr lang="en-US" sz="1600" dirty="0" err="1">
                <a:latin typeface="Arial" panose="020B0604020202020204" pitchFamily="34" charset="0"/>
                <a:cs typeface="Arial" panose="020B0604020202020204" pitchFamily="34" charset="0"/>
              </a:rPr>
              <a:t>có</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nhiều</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đặc</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tính</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như</a:t>
            </a:r>
            <a:r>
              <a:rPr lang="en-US" sz="1600" dirty="0">
                <a:latin typeface="Arial" panose="020B0604020202020204" pitchFamily="34" charset="0"/>
                <a:cs typeface="Arial" panose="020B0604020202020204" pitchFamily="34" charset="0"/>
              </a:rPr>
              <a:t>:</a:t>
            </a:r>
            <a:r>
              <a:rPr lang="en-US" sz="1600" i="1" dirty="0">
                <a:latin typeface="Arial" panose="020B0604020202020204" pitchFamily="34" charset="0"/>
                <a:cs typeface="Arial" panose="020B0604020202020204" pitchFamily="34" charset="0"/>
              </a:rPr>
              <a:t> </a:t>
            </a:r>
            <a:r>
              <a:rPr lang="it-IT" sz="1600" dirty="0">
                <a:latin typeface="Arial" panose="020B0604020202020204" pitchFamily="34" charset="0"/>
                <a:cs typeface="Arial" panose="020B0604020202020204" pitchFamily="34" charset="0"/>
              </a:rPr>
              <a:t>bền nhiệt, không bay hơi, dẫn nhiệt tốt, làm giảm đáng kể lực ma sát và sự mài mòn nên chúng đã được nghiên cứu nhiều để sử dụng làm chất bôi trơn và phụ gia cho chất bôi trơn </a:t>
            </a:r>
          </a:p>
          <a:p>
            <a:pPr algn="just"/>
            <a:r>
              <a:rPr lang="en-US" sz="1600" dirty="0" err="1">
                <a:latin typeface="Arial" panose="020B0604020202020204" pitchFamily="34" charset="0"/>
                <a:cs typeface="Arial" panose="020B0604020202020204" pitchFamily="34" charset="0"/>
              </a:rPr>
              <a:t>Nhược</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điểm</a:t>
            </a:r>
            <a:r>
              <a:rPr lang="en-US" sz="1600" dirty="0">
                <a:latin typeface="Arial" panose="020B0604020202020204" pitchFamily="34" charset="0"/>
                <a:cs typeface="Arial" panose="020B0604020202020204" pitchFamily="34" charset="0"/>
              </a:rPr>
              <a:t>: Các </a:t>
            </a:r>
            <a:r>
              <a:rPr lang="en-US" sz="1600" dirty="0" err="1">
                <a:latin typeface="Arial" panose="020B0604020202020204" pitchFamily="34" charset="0"/>
                <a:cs typeface="Arial" panose="020B0604020202020204" pitchFamily="34" charset="0"/>
              </a:rPr>
              <a:t>chất</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lỏng</a:t>
            </a:r>
            <a:r>
              <a:rPr lang="en-US" sz="1600" dirty="0">
                <a:latin typeface="Arial" panose="020B0604020202020204" pitchFamily="34" charset="0"/>
                <a:cs typeface="Arial" panose="020B0604020202020204" pitchFamily="34" charset="0"/>
              </a:rPr>
              <a:t> ion </a:t>
            </a:r>
            <a:r>
              <a:rPr lang="en-US" sz="1600" dirty="0" err="1">
                <a:latin typeface="Arial" panose="020B0604020202020204" pitchFamily="34" charset="0"/>
                <a:cs typeface="Arial" panose="020B0604020202020204" pitchFamily="34" charset="0"/>
              </a:rPr>
              <a:t>có</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giá</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thành</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cao</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và</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hấu</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hết</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đều</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chứa</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các</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nguyên</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tử</a:t>
            </a:r>
            <a:r>
              <a:rPr lang="en-US" sz="1600" dirty="0">
                <a:latin typeface="Arial" panose="020B0604020202020204" pitchFamily="34" charset="0"/>
                <a:cs typeface="Arial" panose="020B0604020202020204" pitchFamily="34" charset="0"/>
              </a:rPr>
              <a:t> halogen </a:t>
            </a:r>
            <a:r>
              <a:rPr lang="en-US" sz="1600" dirty="0" err="1">
                <a:latin typeface="Arial" panose="020B0604020202020204" pitchFamily="34" charset="0"/>
                <a:cs typeface="Arial" panose="020B0604020202020204" pitchFamily="34" charset="0"/>
              </a:rPr>
              <a:t>và</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có</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thể</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giải</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phóng</a:t>
            </a:r>
            <a:r>
              <a:rPr lang="en-US" sz="1600" dirty="0">
                <a:latin typeface="Arial" panose="020B0604020202020204" pitchFamily="34" charset="0"/>
                <a:cs typeface="Arial" panose="020B0604020202020204" pitchFamily="34" charset="0"/>
              </a:rPr>
              <a:t> hydrogen halogenide </a:t>
            </a:r>
            <a:r>
              <a:rPr lang="en-US" sz="1600" dirty="0" err="1">
                <a:latin typeface="Arial" panose="020B0604020202020204" pitchFamily="34" charset="0"/>
                <a:cs typeface="Arial" panose="020B0604020202020204" pitchFamily="34" charset="0"/>
              </a:rPr>
              <a:t>độc</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hại</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ra</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môi</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trường</a:t>
            </a:r>
            <a:r>
              <a:rPr lang="en-US" sz="1600" dirty="0">
                <a:latin typeface="Arial" panose="020B0604020202020204" pitchFamily="34" charset="0"/>
                <a:cs typeface="Arial" panose="020B0604020202020204" pitchFamily="34" charset="0"/>
              </a:rPr>
              <a:t>. </a:t>
            </a:r>
          </a:p>
        </p:txBody>
      </p:sp>
      <p:sp>
        <p:nvSpPr>
          <p:cNvPr id="8" name="Content Placeholder 2">
            <a:extLst>
              <a:ext uri="{FF2B5EF4-FFF2-40B4-BE49-F238E27FC236}">
                <a16:creationId xmlns:a16="http://schemas.microsoft.com/office/drawing/2014/main" id="{9CA60CE3-21FB-D0AF-D753-857223EA5A2C}"/>
              </a:ext>
            </a:extLst>
          </p:cNvPr>
          <p:cNvSpPr txBox="1">
            <a:spLocks/>
          </p:cNvSpPr>
          <p:nvPr/>
        </p:nvSpPr>
        <p:spPr>
          <a:xfrm>
            <a:off x="213953" y="911156"/>
            <a:ext cx="4333466" cy="1008933"/>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100" b="1" dirty="0"/>
              <a:t>XU HƯỚNG NGHIÊN CỨU TRONG PHỤ GIA CHẤT BÔI TRƠN</a:t>
            </a:r>
          </a:p>
        </p:txBody>
      </p:sp>
      <p:sp>
        <p:nvSpPr>
          <p:cNvPr id="2" name="AutoShape 2" descr="Crystal structure and interactions in MoS2. (a) The layered MoS2... |  Download Scientific Diagram">
            <a:extLst>
              <a:ext uri="{FF2B5EF4-FFF2-40B4-BE49-F238E27FC236}">
                <a16:creationId xmlns:a16="http://schemas.microsoft.com/office/drawing/2014/main" id="{513AF070-EA80-C045-7638-32EFFDA498C6}"/>
              </a:ext>
            </a:extLst>
          </p:cNvPr>
          <p:cNvSpPr>
            <a:spLocks noChangeAspect="1" noChangeArrowheads="1"/>
          </p:cNvSpPr>
          <p:nvPr/>
        </p:nvSpPr>
        <p:spPr bwMode="auto">
          <a:xfrm>
            <a:off x="4457700" y="331470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p>
        </p:txBody>
      </p:sp>
      <p:sp>
        <p:nvSpPr>
          <p:cNvPr id="6" name="TextBox 5">
            <a:extLst>
              <a:ext uri="{FF2B5EF4-FFF2-40B4-BE49-F238E27FC236}">
                <a16:creationId xmlns:a16="http://schemas.microsoft.com/office/drawing/2014/main" id="{E9EFC7F7-455D-D7F4-EAC2-FD9BD22A3E77}"/>
              </a:ext>
            </a:extLst>
          </p:cNvPr>
          <p:cNvSpPr txBox="1"/>
          <p:nvPr/>
        </p:nvSpPr>
        <p:spPr>
          <a:xfrm>
            <a:off x="4961164" y="1023208"/>
            <a:ext cx="2579915" cy="392415"/>
          </a:xfrm>
          <a:prstGeom prst="rect">
            <a:avLst/>
          </a:prstGeom>
          <a:noFill/>
        </p:spPr>
        <p:txBody>
          <a:bodyPr wrap="square">
            <a:spAutoFit/>
          </a:bodyPr>
          <a:lstStyle/>
          <a:p>
            <a:r>
              <a:rPr lang="en-US" sz="1950" b="1" dirty="0">
                <a:solidFill>
                  <a:srgbClr val="002060"/>
                </a:solidFill>
              </a:rPr>
              <a:t>1.2 </a:t>
            </a:r>
            <a:r>
              <a:rPr lang="en-US" sz="1950" b="1" dirty="0" err="1">
                <a:solidFill>
                  <a:srgbClr val="002060"/>
                </a:solidFill>
              </a:rPr>
              <a:t>Chất</a:t>
            </a:r>
            <a:r>
              <a:rPr lang="en-US" sz="1950" b="1" dirty="0">
                <a:solidFill>
                  <a:srgbClr val="002060"/>
                </a:solidFill>
              </a:rPr>
              <a:t> </a:t>
            </a:r>
            <a:r>
              <a:rPr lang="en-US" sz="1950" b="1" dirty="0" err="1">
                <a:solidFill>
                  <a:srgbClr val="002060"/>
                </a:solidFill>
              </a:rPr>
              <a:t>lỏng</a:t>
            </a:r>
            <a:r>
              <a:rPr lang="en-US" sz="1950" b="1" dirty="0">
                <a:solidFill>
                  <a:srgbClr val="002060"/>
                </a:solidFill>
              </a:rPr>
              <a:t> ion</a:t>
            </a:r>
            <a:endParaRPr lang="en-US" sz="1950" dirty="0">
              <a:solidFill>
                <a:srgbClr val="002060"/>
              </a:solidFill>
            </a:endParaRPr>
          </a:p>
        </p:txBody>
      </p:sp>
      <p:sp>
        <p:nvSpPr>
          <p:cNvPr id="11" name="TextBox 10">
            <a:extLst>
              <a:ext uri="{FF2B5EF4-FFF2-40B4-BE49-F238E27FC236}">
                <a16:creationId xmlns:a16="http://schemas.microsoft.com/office/drawing/2014/main" id="{52BC9BDC-79BC-F53D-8A20-94C1EC35D814}"/>
              </a:ext>
            </a:extLst>
          </p:cNvPr>
          <p:cNvSpPr txBox="1"/>
          <p:nvPr/>
        </p:nvSpPr>
        <p:spPr>
          <a:xfrm>
            <a:off x="2819400" y="225021"/>
            <a:ext cx="5102679" cy="461665"/>
          </a:xfrm>
          <a:prstGeom prst="rect">
            <a:avLst/>
          </a:prstGeom>
          <a:noFill/>
        </p:spPr>
        <p:txBody>
          <a:bodyPr wrap="square">
            <a:spAutoFit/>
          </a:bodyPr>
          <a:lstStyle/>
          <a:p>
            <a:r>
              <a:rPr lang="en-US" sz="2400" dirty="0">
                <a:solidFill>
                  <a:srgbClr val="FF0000"/>
                </a:solidFill>
                <a:latin typeface="Arial" panose="020B0604020202020204" pitchFamily="34" charset="0"/>
                <a:cs typeface="Arial" panose="020B0604020202020204" pitchFamily="34" charset="0"/>
              </a:rPr>
              <a:t>1.1. </a:t>
            </a:r>
            <a:r>
              <a:rPr lang="en-US" sz="2400" dirty="0" err="1">
                <a:solidFill>
                  <a:srgbClr val="FF0000"/>
                </a:solidFill>
                <a:latin typeface="Arial" panose="020B0604020202020204" pitchFamily="34" charset="0"/>
                <a:cs typeface="Arial" panose="020B0604020202020204" pitchFamily="34" charset="0"/>
              </a:rPr>
              <a:t>Tính</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cấp</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thiết</a:t>
            </a:r>
            <a:endParaRPr lang="en-US" sz="2400" dirty="0"/>
          </a:p>
        </p:txBody>
      </p:sp>
      <p:pic>
        <p:nvPicPr>
          <p:cNvPr id="4" name="Picture 6">
            <a:extLst>
              <a:ext uri="{FF2B5EF4-FFF2-40B4-BE49-F238E27FC236}">
                <a16:creationId xmlns:a16="http://schemas.microsoft.com/office/drawing/2014/main" id="{189042B8-F206-7EE5-4F31-807A23929DC7}"/>
              </a:ext>
            </a:extLst>
          </p:cNvPr>
          <p:cNvPicPr>
            <a:picLocks noChangeAspect="1" noChangeArrowheads="1"/>
          </p:cNvPicPr>
          <p:nvPr/>
        </p:nvPicPr>
        <p:blipFill>
          <a:blip r:embed="rId3" cstate="print"/>
          <a:srcRect/>
          <a:stretch>
            <a:fillRect/>
          </a:stretch>
        </p:blipFill>
        <p:spPr bwMode="auto">
          <a:xfrm>
            <a:off x="381000" y="1541588"/>
            <a:ext cx="7876766" cy="2798262"/>
          </a:xfrm>
          <a:prstGeom prst="rect">
            <a:avLst/>
          </a:prstGeom>
          <a:noFill/>
          <a:ln w="9525">
            <a:noFill/>
            <a:miter lim="800000"/>
            <a:headEnd/>
            <a:tailEnd/>
          </a:ln>
        </p:spPr>
      </p:pic>
    </p:spTree>
    <p:extLst>
      <p:ext uri="{BB962C8B-B14F-4D97-AF65-F5344CB8AC3E}">
        <p14:creationId xmlns:p14="http://schemas.microsoft.com/office/powerpoint/2010/main" val="337816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p:cNvSpPr>
            <a:spLocks noGrp="1" noChangeArrowheads="1"/>
          </p:cNvSpPr>
          <p:nvPr>
            <p:ph type="body" sz="half" idx="1"/>
          </p:nvPr>
        </p:nvSpPr>
        <p:spPr>
          <a:xfrm>
            <a:off x="238432" y="1434055"/>
            <a:ext cx="8305800" cy="909935"/>
          </a:xfrm>
        </p:spPr>
        <p:txBody>
          <a:bodyPr>
            <a:noAutofit/>
          </a:bodyPr>
          <a:lstStyle/>
          <a:p>
            <a:pPr marL="0" indent="0" algn="just">
              <a:buNone/>
            </a:pPr>
            <a:r>
              <a:rPr lang="en-US" sz="1800" b="1" dirty="0">
                <a:solidFill>
                  <a:srgbClr val="FF0000"/>
                </a:solidFill>
              </a:rPr>
              <a:t>1.3 Định </a:t>
            </a:r>
            <a:r>
              <a:rPr lang="en-US" sz="1800" b="1" dirty="0" err="1">
                <a:solidFill>
                  <a:srgbClr val="FF0000"/>
                </a:solidFill>
              </a:rPr>
              <a:t>hướng</a:t>
            </a:r>
            <a:r>
              <a:rPr lang="en-US" sz="1800" b="1" dirty="0">
                <a:solidFill>
                  <a:srgbClr val="FF0000"/>
                </a:solidFill>
              </a:rPr>
              <a:t> </a:t>
            </a:r>
            <a:r>
              <a:rPr lang="en-US" sz="1800" b="1" dirty="0" err="1">
                <a:solidFill>
                  <a:srgbClr val="FF0000"/>
                </a:solidFill>
              </a:rPr>
              <a:t>nghiên</a:t>
            </a:r>
            <a:r>
              <a:rPr lang="en-US" sz="1800" b="1" dirty="0">
                <a:solidFill>
                  <a:srgbClr val="FF0000"/>
                </a:solidFill>
              </a:rPr>
              <a:t> </a:t>
            </a:r>
            <a:r>
              <a:rPr lang="en-US" sz="1800" b="1" dirty="0" err="1">
                <a:solidFill>
                  <a:srgbClr val="FF0000"/>
                </a:solidFill>
              </a:rPr>
              <a:t>cứu</a:t>
            </a:r>
            <a:r>
              <a:rPr lang="en-US" sz="1800" b="1" dirty="0">
                <a:solidFill>
                  <a:srgbClr val="FF0000"/>
                </a:solidFill>
              </a:rPr>
              <a:t> </a:t>
            </a:r>
            <a:r>
              <a:rPr lang="en-US" sz="1800" b="1" dirty="0" err="1">
                <a:solidFill>
                  <a:srgbClr val="FF0000"/>
                </a:solidFill>
              </a:rPr>
              <a:t>của</a:t>
            </a:r>
            <a:r>
              <a:rPr lang="en-US" sz="1800" b="1" dirty="0">
                <a:solidFill>
                  <a:srgbClr val="FF0000"/>
                </a:solidFill>
              </a:rPr>
              <a:t> </a:t>
            </a:r>
            <a:r>
              <a:rPr lang="en-US" sz="1800" b="1" dirty="0" err="1">
                <a:solidFill>
                  <a:srgbClr val="FF0000"/>
                </a:solidFill>
              </a:rPr>
              <a:t>đề</a:t>
            </a:r>
            <a:r>
              <a:rPr lang="en-US" sz="1800" b="1" dirty="0">
                <a:solidFill>
                  <a:srgbClr val="FF0000"/>
                </a:solidFill>
              </a:rPr>
              <a:t> </a:t>
            </a:r>
            <a:r>
              <a:rPr lang="en-US" sz="1800" b="1" dirty="0" err="1">
                <a:solidFill>
                  <a:srgbClr val="FF0000"/>
                </a:solidFill>
              </a:rPr>
              <a:t>tài</a:t>
            </a:r>
            <a:r>
              <a:rPr lang="en-US" sz="1800" b="1" dirty="0">
                <a:solidFill>
                  <a:srgbClr val="FF0000"/>
                </a:solidFill>
              </a:rPr>
              <a:t> </a:t>
            </a:r>
            <a:r>
              <a:rPr lang="en-US" sz="1800" b="1" dirty="0" err="1">
                <a:solidFill>
                  <a:srgbClr val="FF0000"/>
                </a:solidFill>
              </a:rPr>
              <a:t>này</a:t>
            </a:r>
            <a:r>
              <a:rPr lang="en-US" sz="1800" b="1" dirty="0">
                <a:solidFill>
                  <a:srgbClr val="FF0000"/>
                </a:solidFill>
              </a:rPr>
              <a:t>:</a:t>
            </a:r>
            <a:endParaRPr lang="it-IT" sz="1800" dirty="0"/>
          </a:p>
          <a:p>
            <a:r>
              <a:rPr lang="it-IT" sz="1800" b="1" dirty="0"/>
              <a:t>Graphene và chất lỏng ion</a:t>
            </a:r>
            <a:endParaRPr lang="en-US" sz="1800" dirty="0"/>
          </a:p>
          <a:p>
            <a:pPr>
              <a:buFont typeface="Wingdings" panose="05000000000000000000" pitchFamily="2" charset="2"/>
              <a:buChar char="Ø"/>
            </a:pPr>
            <a:r>
              <a:rPr lang="it-IT" sz="1800" dirty="0"/>
              <a:t>José Sanes và CS đã phát hiện ra tác dụng hiệp đồng khi sử dụng đồng thời ILs và graphene làm phụ gia cho dầu bôi trơn, </a:t>
            </a:r>
          </a:p>
          <a:p>
            <a:pPr>
              <a:buFont typeface="Wingdings" panose="05000000000000000000" pitchFamily="2" charset="2"/>
              <a:buChar char="Ø"/>
            </a:pPr>
            <a:r>
              <a:rPr lang="it-IT" sz="1800" dirty="0"/>
              <a:t> Lực ma sát giảm 77% và sự mài mòn giảm 74%. </a:t>
            </a:r>
          </a:p>
          <a:p>
            <a:pPr>
              <a:buFont typeface="Wingdings" panose="05000000000000000000" pitchFamily="2" charset="2"/>
              <a:buChar char="Ø"/>
            </a:pPr>
            <a:r>
              <a:rPr lang="it-IT" sz="1800" dirty="0"/>
              <a:t> Gốc hydrocacbon dài của ILs giúp cho graphene phân tán ổn định trong DBT kết hợp với tính chất ưu việt sẵn có của hai vật liệu sẽ tạo ra phụ gia hiệu quả giảm ma sát và mài mòn cao. </a:t>
            </a:r>
          </a:p>
        </p:txBody>
      </p:sp>
      <p:sp>
        <p:nvSpPr>
          <p:cNvPr id="7" name="Slide Number Placeholder 6"/>
          <p:cNvSpPr>
            <a:spLocks noGrp="1"/>
          </p:cNvSpPr>
          <p:nvPr>
            <p:ph type="sldNum" sz="quarter" idx="12"/>
          </p:nvPr>
        </p:nvSpPr>
        <p:spPr/>
        <p:txBody>
          <a:bodyPr/>
          <a:lstStyle/>
          <a:p>
            <a:pPr>
              <a:defRPr/>
            </a:pPr>
            <a:fld id="{8CA22B06-2B5B-4F8B-8225-ECC6D4B90197}" type="slidenum">
              <a:rPr lang="en-US"/>
              <a:pPr>
                <a:defRPr/>
              </a:pPr>
              <a:t>5</a:t>
            </a:fld>
            <a:endParaRPr lang="en-US" dirty="0"/>
          </a:p>
        </p:txBody>
      </p:sp>
      <p:pic>
        <p:nvPicPr>
          <p:cNvPr id="9" name="Picture 2" descr="https://www.moit.gov.vn/documents/20182/30309/WedMar10140913GMT%2B07002021_WedFeb20170335ICT2019_Banner_moit.png/0a1de1c7-027f-4b03-b990-78c56d6b6c79?t=16153601533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3101" y="75489"/>
            <a:ext cx="7095699"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Admin\AppData\Local\Temp\Rar$DIa0.754\Logo Truong Dai hoc Mo - Dia chat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791"/>
            <a:ext cx="1453591" cy="145359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2057400" y="4198925"/>
            <a:ext cx="6858000" cy="461665"/>
          </a:xfrm>
          <a:prstGeom prst="rect">
            <a:avLst/>
          </a:prstGeom>
        </p:spPr>
        <p:txBody>
          <a:bodyPr wrap="square">
            <a:spAutoFit/>
          </a:bodyPr>
          <a:lstStyle/>
          <a:p>
            <a:r>
              <a:rPr lang="en-US" sz="2400" b="1" dirty="0" err="1">
                <a:latin typeface="+mj-lt"/>
              </a:rPr>
              <a:t>Phụ</a:t>
            </a:r>
            <a:r>
              <a:rPr lang="en-US" sz="2400" b="1" dirty="0">
                <a:latin typeface="+mj-lt"/>
              </a:rPr>
              <a:t> </a:t>
            </a:r>
            <a:r>
              <a:rPr lang="en-US" sz="2400" b="1" dirty="0" err="1">
                <a:latin typeface="+mj-lt"/>
              </a:rPr>
              <a:t>gia</a:t>
            </a:r>
            <a:r>
              <a:rPr lang="en-US" sz="2400" b="1" dirty="0">
                <a:latin typeface="+mj-lt"/>
              </a:rPr>
              <a:t> </a:t>
            </a:r>
            <a:r>
              <a:rPr lang="en-US" sz="2400" b="1" dirty="0" err="1">
                <a:latin typeface="+mj-lt"/>
              </a:rPr>
              <a:t>trên</a:t>
            </a:r>
            <a:r>
              <a:rPr lang="en-US" sz="2400" b="1" dirty="0">
                <a:latin typeface="+mj-lt"/>
              </a:rPr>
              <a:t> </a:t>
            </a:r>
            <a:r>
              <a:rPr lang="en-US" sz="2400" b="1" dirty="0" err="1">
                <a:latin typeface="+mj-lt"/>
              </a:rPr>
              <a:t>cơ</a:t>
            </a:r>
            <a:r>
              <a:rPr lang="en-US" sz="2400" b="1" dirty="0">
                <a:latin typeface="+mj-lt"/>
              </a:rPr>
              <a:t> </a:t>
            </a:r>
            <a:r>
              <a:rPr lang="en-US" sz="2400" b="1" dirty="0" err="1">
                <a:latin typeface="+mj-lt"/>
              </a:rPr>
              <a:t>sở</a:t>
            </a:r>
            <a:r>
              <a:rPr lang="en-US" sz="2400" b="1" dirty="0">
                <a:latin typeface="+mj-lt"/>
              </a:rPr>
              <a:t> </a:t>
            </a:r>
            <a:r>
              <a:rPr lang="en-US" sz="2400" b="1" dirty="0" err="1">
                <a:solidFill>
                  <a:srgbClr val="FF0000"/>
                </a:solidFill>
                <a:latin typeface="+mj-lt"/>
              </a:rPr>
              <a:t>graphene</a:t>
            </a:r>
            <a:r>
              <a:rPr lang="en-US" sz="2400" b="1" dirty="0">
                <a:solidFill>
                  <a:srgbClr val="FF0000"/>
                </a:solidFill>
                <a:latin typeface="+mj-lt"/>
              </a:rPr>
              <a:t> </a:t>
            </a:r>
            <a:r>
              <a:rPr lang="en-US" sz="2400" b="1" dirty="0" err="1">
                <a:solidFill>
                  <a:srgbClr val="FF0000"/>
                </a:solidFill>
                <a:latin typeface="+mj-lt"/>
              </a:rPr>
              <a:t>và</a:t>
            </a:r>
            <a:r>
              <a:rPr lang="en-US" sz="2400" b="1" dirty="0">
                <a:solidFill>
                  <a:srgbClr val="FF0000"/>
                </a:solidFill>
                <a:latin typeface="+mj-lt"/>
              </a:rPr>
              <a:t> </a:t>
            </a:r>
            <a:r>
              <a:rPr lang="en-US" sz="2400" b="1" dirty="0" err="1">
                <a:solidFill>
                  <a:srgbClr val="FF0000"/>
                </a:solidFill>
                <a:latin typeface="+mj-lt"/>
              </a:rPr>
              <a:t>chất</a:t>
            </a:r>
            <a:r>
              <a:rPr lang="en-US" sz="2400" b="1" dirty="0">
                <a:solidFill>
                  <a:srgbClr val="FF0000"/>
                </a:solidFill>
                <a:latin typeface="+mj-lt"/>
              </a:rPr>
              <a:t> </a:t>
            </a:r>
            <a:r>
              <a:rPr lang="en-US" sz="2400" b="1" dirty="0" err="1">
                <a:solidFill>
                  <a:srgbClr val="FF0000"/>
                </a:solidFill>
                <a:latin typeface="+mj-lt"/>
              </a:rPr>
              <a:t>lỏng</a:t>
            </a:r>
            <a:r>
              <a:rPr lang="en-US" sz="2400" b="1" dirty="0">
                <a:solidFill>
                  <a:srgbClr val="FF0000"/>
                </a:solidFill>
                <a:latin typeface="+mj-lt"/>
              </a:rPr>
              <a:t> ion </a:t>
            </a:r>
          </a:p>
        </p:txBody>
      </p:sp>
      <p:sp>
        <p:nvSpPr>
          <p:cNvPr id="4" name="Rectangle: Rounded Corners 3">
            <a:extLst>
              <a:ext uri="{FF2B5EF4-FFF2-40B4-BE49-F238E27FC236}">
                <a16:creationId xmlns:a16="http://schemas.microsoft.com/office/drawing/2014/main" id="{CBEE0E1F-6D38-3F93-5647-453456E8DDD5}"/>
              </a:ext>
            </a:extLst>
          </p:cNvPr>
          <p:cNvSpPr/>
          <p:nvPr/>
        </p:nvSpPr>
        <p:spPr>
          <a:xfrm>
            <a:off x="1329813" y="5631887"/>
            <a:ext cx="3274142" cy="9144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Graphene: GO, GO </a:t>
            </a:r>
            <a:r>
              <a:rPr lang="en-US" dirty="0" err="1">
                <a:ln w="0"/>
                <a:solidFill>
                  <a:schemeClr val="tx1"/>
                </a:solidFill>
                <a:effectLst>
                  <a:outerShdw blurRad="38100" dist="19050" dir="2700000" algn="tl" rotWithShape="0">
                    <a:schemeClr val="dk1">
                      <a:alpha val="40000"/>
                    </a:schemeClr>
                  </a:outerShdw>
                </a:effectLst>
              </a:rPr>
              <a:t>biến</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tính</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rGO</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rGO</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biến</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tính</a:t>
            </a:r>
            <a:r>
              <a:rPr lang="en-US" dirty="0">
                <a:ln w="0"/>
                <a:solidFill>
                  <a:schemeClr val="tx1"/>
                </a:solidFill>
                <a:effectLst>
                  <a:outerShdw blurRad="38100" dist="19050" dir="2700000" algn="tl" rotWithShape="0">
                    <a:schemeClr val="dk1">
                      <a:alpha val="40000"/>
                    </a:schemeClr>
                  </a:outerShdw>
                </a:effectLst>
              </a:rPr>
              <a:t> </a:t>
            </a:r>
          </a:p>
        </p:txBody>
      </p:sp>
      <p:sp>
        <p:nvSpPr>
          <p:cNvPr id="5" name="Rectangle: Rounded Corners 4">
            <a:extLst>
              <a:ext uri="{FF2B5EF4-FFF2-40B4-BE49-F238E27FC236}">
                <a16:creationId xmlns:a16="http://schemas.microsoft.com/office/drawing/2014/main" id="{CE9A8CE4-1856-2CBF-55F1-64B50BD3479A}"/>
              </a:ext>
            </a:extLst>
          </p:cNvPr>
          <p:cNvSpPr/>
          <p:nvPr/>
        </p:nvSpPr>
        <p:spPr>
          <a:xfrm>
            <a:off x="5259369" y="5631887"/>
            <a:ext cx="3274142" cy="9144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IL </a:t>
            </a:r>
            <a:r>
              <a:rPr lang="en-US" dirty="0" err="1">
                <a:ln w="0"/>
                <a:solidFill>
                  <a:schemeClr val="tx1"/>
                </a:solidFill>
                <a:effectLst>
                  <a:outerShdw blurRad="38100" dist="19050" dir="2700000" algn="tl" rotWithShape="0">
                    <a:schemeClr val="dk1">
                      <a:alpha val="40000"/>
                    </a:schemeClr>
                  </a:outerShdw>
                </a:effectLst>
              </a:rPr>
              <a:t>đi</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từ</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hợp</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chất</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chứa</a:t>
            </a:r>
            <a:r>
              <a:rPr lang="en-US" dirty="0">
                <a:ln w="0"/>
                <a:solidFill>
                  <a:schemeClr val="tx1"/>
                </a:solidFill>
                <a:effectLst>
                  <a:outerShdw blurRad="38100" dist="19050" dir="2700000" algn="tl" rotWithShape="0">
                    <a:schemeClr val="dk1">
                      <a:alpha val="40000"/>
                    </a:schemeClr>
                  </a:outerShdw>
                </a:effectLst>
              </a:rPr>
              <a:t> nitrogen </a:t>
            </a:r>
            <a:r>
              <a:rPr lang="en-US" dirty="0" err="1">
                <a:ln w="0"/>
                <a:solidFill>
                  <a:schemeClr val="tx1"/>
                </a:solidFill>
                <a:effectLst>
                  <a:outerShdw blurRad="38100" dist="19050" dir="2700000" algn="tl" rotWithShape="0">
                    <a:schemeClr val="dk1">
                      <a:alpha val="40000"/>
                    </a:schemeClr>
                  </a:outerShdw>
                </a:effectLst>
              </a:rPr>
              <a:t>và</a:t>
            </a:r>
            <a:r>
              <a:rPr lang="en-US" dirty="0">
                <a:ln w="0"/>
                <a:solidFill>
                  <a:schemeClr val="tx1"/>
                </a:solidFill>
                <a:effectLst>
                  <a:outerShdw blurRad="38100" dist="19050" dir="2700000" algn="tl" rotWithShape="0">
                    <a:schemeClr val="dk1">
                      <a:alpha val="40000"/>
                    </a:schemeClr>
                  </a:outerShdw>
                </a:effectLst>
              </a:rPr>
              <a:t> acid </a:t>
            </a:r>
            <a:r>
              <a:rPr lang="en-US" dirty="0" err="1">
                <a:ln w="0"/>
                <a:solidFill>
                  <a:schemeClr val="tx1"/>
                </a:solidFill>
                <a:effectLst>
                  <a:outerShdw blurRad="38100" dist="19050" dir="2700000" algn="tl" rotWithShape="0">
                    <a:schemeClr val="dk1">
                      <a:alpha val="40000"/>
                    </a:schemeClr>
                  </a:outerShdw>
                </a:effectLst>
              </a:rPr>
              <a:t>béo</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dầu</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thực</a:t>
            </a:r>
            <a:r>
              <a:rPr lang="en-US" dirty="0">
                <a:ln w="0"/>
                <a:solidFill>
                  <a:schemeClr val="tx1"/>
                </a:solidFill>
                <a:effectLst>
                  <a:outerShdw blurRad="38100" dist="19050" dir="2700000" algn="tl" rotWithShape="0">
                    <a:schemeClr val="dk1">
                      <a:alpha val="40000"/>
                    </a:schemeClr>
                  </a:outerShdw>
                </a:effectLst>
              </a:rPr>
              <a:t> </a:t>
            </a:r>
            <a:r>
              <a:rPr lang="en-US" dirty="0" err="1">
                <a:ln w="0"/>
                <a:solidFill>
                  <a:schemeClr val="tx1"/>
                </a:solidFill>
                <a:effectLst>
                  <a:outerShdw blurRad="38100" dist="19050" dir="2700000" algn="tl" rotWithShape="0">
                    <a:schemeClr val="dk1">
                      <a:alpha val="40000"/>
                    </a:schemeClr>
                  </a:outerShdw>
                </a:effectLst>
              </a:rPr>
              <a:t>vật</a:t>
            </a:r>
            <a:endParaRPr lang="en-US" dirty="0">
              <a:ln w="0"/>
              <a:solidFill>
                <a:schemeClr val="tx1"/>
              </a:solidFill>
              <a:effectLst>
                <a:outerShdw blurRad="38100" dist="19050" dir="2700000" algn="tl" rotWithShape="0">
                  <a:schemeClr val="dk1">
                    <a:alpha val="40000"/>
                  </a:schemeClr>
                </a:outerShdw>
              </a:effectLst>
            </a:endParaRPr>
          </a:p>
        </p:txBody>
      </p:sp>
      <p:sp>
        <p:nvSpPr>
          <p:cNvPr id="6" name="Arrow: Right 5">
            <a:extLst>
              <a:ext uri="{FF2B5EF4-FFF2-40B4-BE49-F238E27FC236}">
                <a16:creationId xmlns:a16="http://schemas.microsoft.com/office/drawing/2014/main" id="{758CCC3E-A32A-B95C-8A3A-429F1C3CD773}"/>
              </a:ext>
            </a:extLst>
          </p:cNvPr>
          <p:cNvSpPr/>
          <p:nvPr/>
        </p:nvSpPr>
        <p:spPr>
          <a:xfrm rot="3123104">
            <a:off x="5541151" y="5070521"/>
            <a:ext cx="1065448" cy="15081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B9CB89AC-D774-7D89-11D2-C64098BC6F77}"/>
              </a:ext>
            </a:extLst>
          </p:cNvPr>
          <p:cNvSpPr/>
          <p:nvPr/>
        </p:nvSpPr>
        <p:spPr>
          <a:xfrm rot="7714303">
            <a:off x="3117856" y="5102961"/>
            <a:ext cx="1155687" cy="15046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8088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6400" y="836072"/>
            <a:ext cx="4482967" cy="415498"/>
          </a:xfrm>
          <a:prstGeom prst="rect">
            <a:avLst/>
          </a:prstGeom>
          <a:noFill/>
        </p:spPr>
        <p:txBody>
          <a:bodyPr wrap="square" rtlCol="0">
            <a:spAutoFit/>
          </a:bodyPr>
          <a:lstStyle/>
          <a:p>
            <a:r>
              <a:rPr lang="en-US" sz="2100" b="1" dirty="0">
                <a:latin typeface="Arial" panose="020B0604020202020204" pitchFamily="34" charset="0"/>
                <a:cs typeface="Arial" panose="020B0604020202020204" pitchFamily="34" charset="0"/>
              </a:rPr>
              <a:t>3. Quy </a:t>
            </a:r>
            <a:r>
              <a:rPr lang="en-US" sz="2100" b="1" dirty="0" err="1">
                <a:latin typeface="Arial" panose="020B0604020202020204" pitchFamily="34" charset="0"/>
                <a:cs typeface="Arial" panose="020B0604020202020204" pitchFamily="34" charset="0"/>
              </a:rPr>
              <a:t>trình</a:t>
            </a:r>
            <a:r>
              <a:rPr lang="en-US" sz="2100" b="1" dirty="0">
                <a:latin typeface="Arial" panose="020B0604020202020204" pitchFamily="34" charset="0"/>
                <a:cs typeface="Arial" panose="020B0604020202020204" pitchFamily="34" charset="0"/>
              </a:rPr>
              <a:t> </a:t>
            </a:r>
            <a:r>
              <a:rPr lang="en-US" sz="2100" b="1" dirty="0" err="1">
                <a:latin typeface="Arial" panose="020B0604020202020204" pitchFamily="34" charset="0"/>
                <a:cs typeface="Arial" panose="020B0604020202020204" pitchFamily="34" charset="0"/>
              </a:rPr>
              <a:t>tổng</a:t>
            </a:r>
            <a:r>
              <a:rPr lang="en-US" sz="2100" b="1" dirty="0">
                <a:latin typeface="Arial" panose="020B0604020202020204" pitchFamily="34" charset="0"/>
                <a:cs typeface="Arial" panose="020B0604020202020204" pitchFamily="34" charset="0"/>
              </a:rPr>
              <a:t> </a:t>
            </a:r>
            <a:r>
              <a:rPr lang="en-US" sz="2100" b="1" dirty="0" err="1">
                <a:latin typeface="Arial" panose="020B0604020202020204" pitchFamily="34" charset="0"/>
                <a:cs typeface="Arial" panose="020B0604020202020204" pitchFamily="34" charset="0"/>
              </a:rPr>
              <a:t>hợp</a:t>
            </a:r>
            <a:r>
              <a:rPr lang="en-US" sz="2100" b="1" dirty="0">
                <a:latin typeface="Arial" panose="020B0604020202020204" pitchFamily="34" charset="0"/>
                <a:cs typeface="Arial" panose="020B0604020202020204" pitchFamily="34" charset="0"/>
              </a:rPr>
              <a:t> </a:t>
            </a:r>
            <a:r>
              <a:rPr lang="en-US" sz="2100" b="1" dirty="0" err="1">
                <a:latin typeface="Arial" panose="020B0604020202020204" pitchFamily="34" charset="0"/>
                <a:cs typeface="Arial" panose="020B0604020202020204" pitchFamily="34" charset="0"/>
              </a:rPr>
              <a:t>vật</a:t>
            </a:r>
            <a:r>
              <a:rPr lang="en-US" sz="2100" b="1" dirty="0">
                <a:latin typeface="Arial" panose="020B0604020202020204" pitchFamily="34" charset="0"/>
                <a:cs typeface="Arial" panose="020B0604020202020204" pitchFamily="34" charset="0"/>
              </a:rPr>
              <a:t> </a:t>
            </a:r>
            <a:r>
              <a:rPr lang="en-US" sz="2100" b="1" dirty="0" err="1">
                <a:latin typeface="Arial" panose="020B0604020202020204" pitchFamily="34" charset="0"/>
                <a:cs typeface="Arial" panose="020B0604020202020204" pitchFamily="34" charset="0"/>
              </a:rPr>
              <a:t>liệu</a:t>
            </a:r>
            <a:endParaRPr lang="en-US" sz="2100" b="1" dirty="0">
              <a:latin typeface="Arial" panose="020B0604020202020204" pitchFamily="34" charset="0"/>
              <a:cs typeface="Arial" panose="020B0604020202020204" pitchFamily="34" charset="0"/>
            </a:endParaRPr>
          </a:p>
        </p:txBody>
      </p:sp>
      <p:pic>
        <p:nvPicPr>
          <p:cNvPr id="3" name="Picture 2"/>
          <p:cNvPicPr/>
          <p:nvPr/>
        </p:nvPicPr>
        <p:blipFill>
          <a:blip r:embed="rId2"/>
          <a:stretch>
            <a:fillRect/>
          </a:stretch>
        </p:blipFill>
        <p:spPr>
          <a:xfrm>
            <a:off x="0" y="2057400"/>
            <a:ext cx="6969204" cy="4648200"/>
          </a:xfrm>
          <a:prstGeom prst="rect">
            <a:avLst/>
          </a:prstGeom>
        </p:spPr>
      </p:pic>
      <p:pic>
        <p:nvPicPr>
          <p:cNvPr id="5" name="Picture 4"/>
          <p:cNvPicPr>
            <a:picLocks noChangeAspect="1"/>
          </p:cNvPicPr>
          <p:nvPr/>
        </p:nvPicPr>
        <p:blipFill>
          <a:blip r:embed="rId3"/>
          <a:stretch>
            <a:fillRect/>
          </a:stretch>
        </p:blipFill>
        <p:spPr>
          <a:xfrm>
            <a:off x="6969204" y="3388982"/>
            <a:ext cx="2034716" cy="1682642"/>
          </a:xfrm>
          <a:prstGeom prst="rect">
            <a:avLst/>
          </a:prstGeom>
        </p:spPr>
      </p:pic>
      <p:sp>
        <p:nvSpPr>
          <p:cNvPr id="6" name="TextBox 5"/>
          <p:cNvSpPr txBox="1"/>
          <p:nvPr/>
        </p:nvSpPr>
        <p:spPr>
          <a:xfrm>
            <a:off x="7036067" y="5159743"/>
            <a:ext cx="2230655" cy="646331"/>
          </a:xfrm>
          <a:prstGeom prst="rect">
            <a:avLst/>
          </a:prstGeom>
          <a:noFill/>
        </p:spPr>
        <p:txBody>
          <a:bodyPr wrap="square" rtlCol="0">
            <a:spAutoFit/>
          </a:bodyPr>
          <a:lstStyle/>
          <a:p>
            <a:r>
              <a:rPr lang="en-US" i="1">
                <a:latin typeface="Arial" panose="020B0604020202020204" pitchFamily="34" charset="0"/>
                <a:cs typeface="Arial" panose="020B0604020202020204" pitchFamily="34" charset="0"/>
              </a:rPr>
              <a:t>Sản phẩm rGO thu được</a:t>
            </a:r>
          </a:p>
        </p:txBody>
      </p:sp>
      <p:sp>
        <p:nvSpPr>
          <p:cNvPr id="4" name="TextBox 3"/>
          <p:cNvSpPr txBox="1"/>
          <p:nvPr/>
        </p:nvSpPr>
        <p:spPr>
          <a:xfrm>
            <a:off x="339291" y="1514174"/>
            <a:ext cx="3013509"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3.1. </a:t>
            </a:r>
            <a:r>
              <a:rPr lang="en-US" b="1" dirty="0" err="1">
                <a:latin typeface="Arial" panose="020B0604020202020204" pitchFamily="34" charset="0"/>
                <a:cs typeface="Arial" panose="020B0604020202020204" pitchFamily="34" charset="0"/>
              </a:rPr>
              <a:t>Chế</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tạo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rGO</a:t>
            </a:r>
            <a:endParaRPr lang="en-US" b="1" dirty="0">
              <a:latin typeface="Arial" panose="020B0604020202020204" pitchFamily="34" charset="0"/>
              <a:cs typeface="Arial" panose="020B0604020202020204" pitchFamily="34" charset="0"/>
            </a:endParaRPr>
          </a:p>
        </p:txBody>
      </p:sp>
      <p:pic>
        <p:nvPicPr>
          <p:cNvPr id="7" name="Picture 3" descr="C:\Users\Admin\AppData\Local\Temp\Rar$DIa0.754\Logo Truong Dai hoc Mo - Dia chat (1).JPG">
            <a:extLst>
              <a:ext uri="{FF2B5EF4-FFF2-40B4-BE49-F238E27FC236}">
                <a16:creationId xmlns:a16="http://schemas.microsoft.com/office/drawing/2014/main" id="{08001280-D73E-D3CD-48E3-5A9B4F30640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5640"/>
            <a:ext cx="1453591" cy="1453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862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02F3E-1106-4267-728A-F7DC15F946B8}"/>
            </a:ext>
          </a:extLst>
        </p:cNvPr>
        <p:cNvGrpSpPr/>
        <p:nvPr/>
      </p:nvGrpSpPr>
      <p:grpSpPr>
        <a:xfrm>
          <a:off x="0" y="0"/>
          <a:ext cx="0" cy="0"/>
          <a:chOff x="0" y="0"/>
          <a:chExt cx="0" cy="0"/>
        </a:xfrm>
      </p:grpSpPr>
      <p:sp>
        <p:nvSpPr>
          <p:cNvPr id="5" name="Rectangle 2">
            <a:extLst>
              <a:ext uri="{FF2B5EF4-FFF2-40B4-BE49-F238E27FC236}">
                <a16:creationId xmlns:a16="http://schemas.microsoft.com/office/drawing/2014/main" id="{FD1E687F-DF2F-18F7-6F64-253AB2383A08}"/>
              </a:ext>
            </a:extLst>
          </p:cNvPr>
          <p:cNvSpPr>
            <a:spLocks noGrp="1" noChangeArrowheads="1"/>
          </p:cNvSpPr>
          <p:nvPr>
            <p:ph type="title"/>
          </p:nvPr>
        </p:nvSpPr>
        <p:spPr>
          <a:xfrm>
            <a:off x="419100" y="0"/>
            <a:ext cx="8305800" cy="902734"/>
          </a:xfrm>
        </p:spPr>
        <p:txBody>
          <a:bodyPr>
            <a:normAutofit/>
          </a:bodyPr>
          <a:lstStyle/>
          <a:p>
            <a:pPr algn="ctr"/>
            <a:r>
              <a:rPr lang="en-US" sz="2000" dirty="0">
                <a:solidFill>
                  <a:srgbClr val="FF0000"/>
                </a:solidFill>
                <a:latin typeface="Arial" panose="020B0604020202020204" pitchFamily="34" charset="0"/>
                <a:cs typeface="Arial" panose="020B0604020202020204" pitchFamily="34" charset="0"/>
              </a:rPr>
              <a:t> </a:t>
            </a:r>
            <a:r>
              <a:rPr lang="it-IT" sz="2000" b="1" dirty="0">
                <a:solidFill>
                  <a:srgbClr val="FF0000"/>
                </a:solidFill>
                <a:latin typeface="Arial" panose="020B0604020202020204" pitchFamily="34" charset="0"/>
                <a:cs typeface="Arial" panose="020B0604020202020204" pitchFamily="34" charset="0"/>
              </a:rPr>
              <a:t>3.2. Nghiên cứu chế tạo và đặc trưng cấu trúc graphene oxide (GO), graphene (rGO), GO biến tính và rGO biến tính</a:t>
            </a:r>
            <a:endParaRPr lang="en-US" sz="2000" dirty="0">
              <a:solidFill>
                <a:srgbClr val="FF0000"/>
              </a:solidFill>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695C5D80-DA7F-0513-7ED7-BFD0E2B5A28F}"/>
              </a:ext>
            </a:extLst>
          </p:cNvPr>
          <p:cNvSpPr>
            <a:spLocks noGrp="1"/>
          </p:cNvSpPr>
          <p:nvPr>
            <p:ph type="sldNum" sz="quarter" idx="12"/>
          </p:nvPr>
        </p:nvSpPr>
        <p:spPr/>
        <p:txBody>
          <a:bodyPr/>
          <a:lstStyle/>
          <a:p>
            <a:pPr>
              <a:defRPr/>
            </a:pPr>
            <a:fld id="{996C9F70-09AC-4615-96AE-279B31807B94}" type="slidenum">
              <a:rPr lang="en-US" smtClean="0"/>
              <a:pPr>
                <a:defRPr/>
              </a:pPr>
              <a:t>7</a:t>
            </a:fld>
            <a:endParaRPr lang="en-US"/>
          </a:p>
        </p:txBody>
      </p:sp>
      <p:sp>
        <p:nvSpPr>
          <p:cNvPr id="7" name="TextBox 6">
            <a:extLst>
              <a:ext uri="{FF2B5EF4-FFF2-40B4-BE49-F238E27FC236}">
                <a16:creationId xmlns:a16="http://schemas.microsoft.com/office/drawing/2014/main" id="{2546FFA4-CD6A-5763-CCEC-F6456D263338}"/>
              </a:ext>
            </a:extLst>
          </p:cNvPr>
          <p:cNvSpPr txBox="1"/>
          <p:nvPr/>
        </p:nvSpPr>
        <p:spPr>
          <a:xfrm>
            <a:off x="914400" y="5955268"/>
            <a:ext cx="184731" cy="369332"/>
          </a:xfrm>
          <a:prstGeom prst="rect">
            <a:avLst/>
          </a:prstGeom>
          <a:noFill/>
        </p:spPr>
        <p:txBody>
          <a:bodyPr wrap="none" rtlCol="0">
            <a:spAutoFit/>
          </a:bodyPr>
          <a:lstStyle/>
          <a:p>
            <a:endParaRPr lang="en-US" dirty="0"/>
          </a:p>
        </p:txBody>
      </p:sp>
      <p:sp>
        <p:nvSpPr>
          <p:cNvPr id="2" name="TextBox 1">
            <a:extLst>
              <a:ext uri="{FF2B5EF4-FFF2-40B4-BE49-F238E27FC236}">
                <a16:creationId xmlns:a16="http://schemas.microsoft.com/office/drawing/2014/main" id="{1C47F46D-241D-7B2A-B05A-589521E2BEDF}"/>
              </a:ext>
            </a:extLst>
          </p:cNvPr>
          <p:cNvSpPr txBox="1"/>
          <p:nvPr/>
        </p:nvSpPr>
        <p:spPr>
          <a:xfrm>
            <a:off x="609600" y="702679"/>
            <a:ext cx="8839200" cy="400110"/>
          </a:xfrm>
          <a:prstGeom prst="rect">
            <a:avLst/>
          </a:prstGeom>
          <a:noFill/>
        </p:spPr>
        <p:txBody>
          <a:bodyPr wrap="square" rtlCol="0">
            <a:spAutoFit/>
          </a:bodyPr>
          <a:lstStyle/>
          <a:p>
            <a:r>
              <a:rPr lang="it-IT" sz="2000" b="1" i="1" dirty="0"/>
              <a:t>3.2.1. Chế tạo GO và biến tính GO bằng amine tạo rGO-OcA, rGO-DoA</a:t>
            </a:r>
            <a:endParaRPr lang="en-US" sz="2000" b="1" dirty="0"/>
          </a:p>
        </p:txBody>
      </p:sp>
      <p:pic>
        <p:nvPicPr>
          <p:cNvPr id="10" name="Picture 9">
            <a:extLst>
              <a:ext uri="{FF2B5EF4-FFF2-40B4-BE49-F238E27FC236}">
                <a16:creationId xmlns:a16="http://schemas.microsoft.com/office/drawing/2014/main" id="{E773A79A-EBA0-A08D-4C24-35FCEF540606}"/>
              </a:ext>
            </a:extLst>
          </p:cNvPr>
          <p:cNvPicPr>
            <a:picLocks noChangeAspect="1"/>
          </p:cNvPicPr>
          <p:nvPr/>
        </p:nvPicPr>
        <p:blipFill>
          <a:blip r:embed="rId3"/>
          <a:stretch>
            <a:fillRect/>
          </a:stretch>
        </p:blipFill>
        <p:spPr>
          <a:xfrm>
            <a:off x="5999549" y="1066800"/>
            <a:ext cx="2458651" cy="1828749"/>
          </a:xfrm>
          <a:prstGeom prst="rect">
            <a:avLst/>
          </a:prstGeom>
        </p:spPr>
      </p:pic>
      <p:pic>
        <p:nvPicPr>
          <p:cNvPr id="12" name="Picture 11">
            <a:extLst>
              <a:ext uri="{FF2B5EF4-FFF2-40B4-BE49-F238E27FC236}">
                <a16:creationId xmlns:a16="http://schemas.microsoft.com/office/drawing/2014/main" id="{66D9B45D-01A4-FDA7-0ECF-4EDDD1806707}"/>
              </a:ext>
            </a:extLst>
          </p:cNvPr>
          <p:cNvPicPr>
            <a:picLocks noChangeAspect="1"/>
          </p:cNvPicPr>
          <p:nvPr/>
        </p:nvPicPr>
        <p:blipFill>
          <a:blip r:embed="rId4"/>
          <a:stretch>
            <a:fillRect/>
          </a:stretch>
        </p:blipFill>
        <p:spPr>
          <a:xfrm>
            <a:off x="2846935" y="1349452"/>
            <a:ext cx="2422542" cy="1317523"/>
          </a:xfrm>
          <a:prstGeom prst="rect">
            <a:avLst/>
          </a:prstGeom>
        </p:spPr>
      </p:pic>
      <p:pic>
        <p:nvPicPr>
          <p:cNvPr id="7170" name="Picture 2" descr="Carbon structure Black and White Stock Photos &amp; Images - Alamy">
            <a:extLst>
              <a:ext uri="{FF2B5EF4-FFF2-40B4-BE49-F238E27FC236}">
                <a16:creationId xmlns:a16="http://schemas.microsoft.com/office/drawing/2014/main" id="{8F9E5FD5-9250-5B8A-4CC4-223DF7843C5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0000" r="32500" b="14428"/>
          <a:stretch>
            <a:fillRect/>
          </a:stretch>
        </p:blipFill>
        <p:spPr bwMode="auto">
          <a:xfrm>
            <a:off x="618321" y="1143000"/>
            <a:ext cx="1256179" cy="2667000"/>
          </a:xfrm>
          <a:prstGeom prst="rect">
            <a:avLst/>
          </a:prstGeom>
          <a:noFill/>
          <a:extLst>
            <a:ext uri="{909E8E84-426E-40DD-AFC4-6F175D3DCCD1}">
              <a14:hiddenFill xmlns:a14="http://schemas.microsoft.com/office/drawing/2010/main">
                <a:solidFill>
                  <a:srgbClr val="FFFFFF"/>
                </a:solidFill>
              </a14:hiddenFill>
            </a:ext>
          </a:extLst>
        </p:spPr>
      </p:pic>
      <p:sp>
        <p:nvSpPr>
          <p:cNvPr id="14" name="Arrow: Right 13">
            <a:extLst>
              <a:ext uri="{FF2B5EF4-FFF2-40B4-BE49-F238E27FC236}">
                <a16:creationId xmlns:a16="http://schemas.microsoft.com/office/drawing/2014/main" id="{0768205A-17CB-FD23-08A5-BBC9D9CFB14B}"/>
              </a:ext>
            </a:extLst>
          </p:cNvPr>
          <p:cNvSpPr/>
          <p:nvPr/>
        </p:nvSpPr>
        <p:spPr>
          <a:xfrm>
            <a:off x="2067965" y="2057375"/>
            <a:ext cx="694285" cy="2286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6502397-72D8-A45F-A6E7-A7BEF884F68A}"/>
              </a:ext>
            </a:extLst>
          </p:cNvPr>
          <p:cNvSpPr txBox="1"/>
          <p:nvPr/>
        </p:nvSpPr>
        <p:spPr>
          <a:xfrm>
            <a:off x="2062087" y="1863561"/>
            <a:ext cx="903796" cy="830997"/>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KMnO</a:t>
            </a:r>
            <a:r>
              <a:rPr lang="en-US" sz="1200" baseline="-25000" dirty="0">
                <a:latin typeface="Arial" panose="020B0604020202020204" pitchFamily="34" charset="0"/>
                <a:cs typeface="Arial" panose="020B0604020202020204" pitchFamily="34" charset="0"/>
              </a:rPr>
              <a:t>4</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H</a:t>
            </a:r>
            <a:r>
              <a:rPr lang="en-US" sz="1200" baseline="-25000" dirty="0">
                <a:latin typeface="Arial" panose="020B0604020202020204" pitchFamily="34" charset="0"/>
                <a:cs typeface="Arial" panose="020B0604020202020204" pitchFamily="34" charset="0"/>
              </a:rPr>
              <a:t>2</a:t>
            </a:r>
            <a:r>
              <a:rPr lang="en-US" sz="1200" dirty="0">
                <a:latin typeface="Arial" panose="020B0604020202020204" pitchFamily="34" charset="0"/>
                <a:cs typeface="Arial" panose="020B0604020202020204" pitchFamily="34" charset="0"/>
              </a:rPr>
              <a:t>SO</a:t>
            </a:r>
            <a:r>
              <a:rPr lang="en-US" sz="1200" baseline="-25000" dirty="0">
                <a:latin typeface="Arial" panose="020B0604020202020204" pitchFamily="34" charset="0"/>
                <a:cs typeface="Arial" panose="020B0604020202020204" pitchFamily="34" charset="0"/>
              </a:rPr>
              <a:t>4</a:t>
            </a:r>
          </a:p>
          <a:p>
            <a:r>
              <a:rPr lang="en-US" sz="1200" dirty="0">
                <a:latin typeface="Arial" panose="020B0604020202020204" pitchFamily="34" charset="0"/>
                <a:cs typeface="Arial" panose="020B0604020202020204" pitchFamily="34" charset="0"/>
              </a:rPr>
              <a:t>H</a:t>
            </a:r>
            <a:r>
              <a:rPr lang="en-US" sz="1200" baseline="-25000" dirty="0">
                <a:latin typeface="Arial" panose="020B0604020202020204" pitchFamily="34" charset="0"/>
                <a:cs typeface="Arial" panose="020B0604020202020204" pitchFamily="34" charset="0"/>
              </a:rPr>
              <a:t>3</a:t>
            </a:r>
            <a:r>
              <a:rPr lang="en-US" sz="1200" dirty="0">
                <a:latin typeface="Arial" panose="020B0604020202020204" pitchFamily="34" charset="0"/>
                <a:cs typeface="Arial" panose="020B0604020202020204" pitchFamily="34" charset="0"/>
              </a:rPr>
              <a:t>PO</a:t>
            </a:r>
            <a:r>
              <a:rPr lang="en-US" sz="1200" baseline="-25000" dirty="0">
                <a:latin typeface="Arial" panose="020B0604020202020204" pitchFamily="34" charset="0"/>
                <a:cs typeface="Arial" panose="020B0604020202020204" pitchFamily="34" charset="0"/>
              </a:rPr>
              <a:t>4</a:t>
            </a:r>
          </a:p>
        </p:txBody>
      </p:sp>
      <p:sp>
        <p:nvSpPr>
          <p:cNvPr id="16" name="TextBox 15">
            <a:extLst>
              <a:ext uri="{FF2B5EF4-FFF2-40B4-BE49-F238E27FC236}">
                <a16:creationId xmlns:a16="http://schemas.microsoft.com/office/drawing/2014/main" id="{073C3A94-114C-5B88-5CB6-0AD437B760B7}"/>
              </a:ext>
            </a:extLst>
          </p:cNvPr>
          <p:cNvSpPr txBox="1"/>
          <p:nvPr/>
        </p:nvSpPr>
        <p:spPr>
          <a:xfrm>
            <a:off x="5038055" y="1747185"/>
            <a:ext cx="1197764" cy="646331"/>
          </a:xfrm>
          <a:prstGeom prst="rect">
            <a:avLst/>
          </a:prstGeom>
          <a:noFill/>
        </p:spPr>
        <p:txBody>
          <a:bodyPr wrap="none" rtlCol="0">
            <a:spAutoFit/>
          </a:bodyPr>
          <a:lstStyle/>
          <a:p>
            <a:r>
              <a:rPr lang="en-US" sz="1200" dirty="0">
                <a:latin typeface="Arial" panose="020B0604020202020204" pitchFamily="34" charset="0"/>
                <a:cs typeface="Arial" panose="020B0604020202020204" pitchFamily="34" charset="0"/>
              </a:rPr>
              <a:t>Octyl amine</a:t>
            </a:r>
            <a:endParaRPr lang="en-US" sz="1200" baseline="-250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Dodecyl amine</a:t>
            </a:r>
          </a:p>
        </p:txBody>
      </p:sp>
      <p:sp>
        <p:nvSpPr>
          <p:cNvPr id="17" name="Arrow: Right 16">
            <a:extLst>
              <a:ext uri="{FF2B5EF4-FFF2-40B4-BE49-F238E27FC236}">
                <a16:creationId xmlns:a16="http://schemas.microsoft.com/office/drawing/2014/main" id="{CED68FE4-E033-7D9F-5800-563CDC8F30D8}"/>
              </a:ext>
            </a:extLst>
          </p:cNvPr>
          <p:cNvSpPr/>
          <p:nvPr/>
        </p:nvSpPr>
        <p:spPr>
          <a:xfrm>
            <a:off x="5257185" y="1981175"/>
            <a:ext cx="694285" cy="2286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1" name="Picture 1">
            <a:extLst>
              <a:ext uri="{FF2B5EF4-FFF2-40B4-BE49-F238E27FC236}">
                <a16:creationId xmlns:a16="http://schemas.microsoft.com/office/drawing/2014/main" id="{98C409E1-3EE7-7FAB-DF2C-431B7F825D4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2637" y="4550382"/>
            <a:ext cx="2854370" cy="2176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367E1DE9-A13C-884F-B946-C1E7CA2A100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62400" y="4267835"/>
            <a:ext cx="1292225" cy="98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9D1B6401-7358-CF27-B281-3BAD8E516D8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54625" y="4267200"/>
            <a:ext cx="133096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EA38FF7B-F7E2-3AD6-57F8-60B09CEEB406}"/>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89395" y="4267835"/>
            <a:ext cx="1323340" cy="988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1" name="Table 20">
            <a:extLst>
              <a:ext uri="{FF2B5EF4-FFF2-40B4-BE49-F238E27FC236}">
                <a16:creationId xmlns:a16="http://schemas.microsoft.com/office/drawing/2014/main" id="{442F7A0B-F639-ADC2-335F-9279273F7A6B}"/>
              </a:ext>
            </a:extLst>
          </p:cNvPr>
          <p:cNvGraphicFramePr>
            <a:graphicFrameLocks noGrp="1"/>
          </p:cNvGraphicFramePr>
          <p:nvPr/>
        </p:nvGraphicFramePr>
        <p:xfrm>
          <a:off x="3352800" y="5344825"/>
          <a:ext cx="4959985" cy="1359472"/>
        </p:xfrm>
        <a:graphic>
          <a:graphicData uri="http://schemas.openxmlformats.org/drawingml/2006/table">
            <a:tbl>
              <a:tblPr firstRow="1" firstCol="1" bandRow="1"/>
              <a:tblGrid>
                <a:gridCol w="1311275">
                  <a:extLst>
                    <a:ext uri="{9D8B030D-6E8A-4147-A177-3AD203B41FA5}">
                      <a16:colId xmlns:a16="http://schemas.microsoft.com/office/drawing/2014/main" val="3134162655"/>
                    </a:ext>
                  </a:extLst>
                </a:gridCol>
                <a:gridCol w="650240">
                  <a:extLst>
                    <a:ext uri="{9D8B030D-6E8A-4147-A177-3AD203B41FA5}">
                      <a16:colId xmlns:a16="http://schemas.microsoft.com/office/drawing/2014/main" val="3278119792"/>
                    </a:ext>
                  </a:extLst>
                </a:gridCol>
                <a:gridCol w="599440">
                  <a:extLst>
                    <a:ext uri="{9D8B030D-6E8A-4147-A177-3AD203B41FA5}">
                      <a16:colId xmlns:a16="http://schemas.microsoft.com/office/drawing/2014/main" val="473166701"/>
                    </a:ext>
                  </a:extLst>
                </a:gridCol>
                <a:gridCol w="601345">
                  <a:extLst>
                    <a:ext uri="{9D8B030D-6E8A-4147-A177-3AD203B41FA5}">
                      <a16:colId xmlns:a16="http://schemas.microsoft.com/office/drawing/2014/main" val="689947469"/>
                    </a:ext>
                  </a:extLst>
                </a:gridCol>
                <a:gridCol w="599440">
                  <a:extLst>
                    <a:ext uri="{9D8B030D-6E8A-4147-A177-3AD203B41FA5}">
                      <a16:colId xmlns:a16="http://schemas.microsoft.com/office/drawing/2014/main" val="2537324552"/>
                    </a:ext>
                  </a:extLst>
                </a:gridCol>
                <a:gridCol w="601345">
                  <a:extLst>
                    <a:ext uri="{9D8B030D-6E8A-4147-A177-3AD203B41FA5}">
                      <a16:colId xmlns:a16="http://schemas.microsoft.com/office/drawing/2014/main" val="1167705607"/>
                    </a:ext>
                  </a:extLst>
                </a:gridCol>
                <a:gridCol w="596900">
                  <a:extLst>
                    <a:ext uri="{9D8B030D-6E8A-4147-A177-3AD203B41FA5}">
                      <a16:colId xmlns:a16="http://schemas.microsoft.com/office/drawing/2014/main" val="415337018"/>
                    </a:ext>
                  </a:extLst>
                </a:gridCol>
              </a:tblGrid>
              <a:tr h="304800">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Nguyên tố</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C</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O</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gridSpan="2">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N</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2789178189"/>
                  </a:ext>
                </a:extLst>
              </a:tr>
              <a:tr h="304800">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Thành phần</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%KL</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 NT</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%KL</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 NT</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%KL</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 NT</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66346595"/>
                  </a:ext>
                </a:extLst>
              </a:tr>
              <a:tr h="182880">
                <a:tc>
                  <a:txBody>
                    <a:bodyPr/>
                    <a:lstStyle/>
                    <a:p>
                      <a:pPr algn="ctr">
                        <a:lnSpc>
                          <a:spcPct val="140000"/>
                        </a:lnSpc>
                        <a:spcBef>
                          <a:spcPts val="300"/>
                        </a:spcBef>
                        <a:buNone/>
                      </a:pPr>
                      <a:r>
                        <a:rPr lang="en-US" sz="1300">
                          <a:effectLst/>
                          <a:latin typeface="Times New Roman" panose="02020603050405020304" pitchFamily="18" charset="0"/>
                          <a:ea typeface="Times New Roman" panose="02020603050405020304" pitchFamily="18" charset="0"/>
                          <a:cs typeface="Times New Roman" panose="02020603050405020304" pitchFamily="18" charset="0"/>
                        </a:rPr>
                        <a:t>rGO</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Bef>
                          <a:spcPts val="300"/>
                        </a:spcBef>
                        <a:buNone/>
                      </a:pPr>
                      <a:r>
                        <a:rPr lang="en-US" sz="1300">
                          <a:effectLst/>
                          <a:latin typeface="Times New Roman" panose="02020603050405020304" pitchFamily="18" charset="0"/>
                          <a:ea typeface="Times New Roman" panose="02020603050405020304" pitchFamily="18" charset="0"/>
                          <a:cs typeface="Times New Roman" panose="02020603050405020304" pitchFamily="18" charset="0"/>
                        </a:rPr>
                        <a:t>81,84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Bef>
                          <a:spcPts val="300"/>
                        </a:spcBef>
                        <a:buNone/>
                      </a:pPr>
                      <a:r>
                        <a:rPr lang="en-US" sz="1300">
                          <a:effectLst/>
                          <a:latin typeface="Times New Roman" panose="02020603050405020304" pitchFamily="18" charset="0"/>
                          <a:ea typeface="Times New Roman" panose="02020603050405020304" pitchFamily="18" charset="0"/>
                          <a:cs typeface="Times New Roman" panose="02020603050405020304" pitchFamily="18" charset="0"/>
                        </a:rPr>
                        <a:t>85,72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Bef>
                          <a:spcPts val="300"/>
                        </a:spcBef>
                        <a:buNone/>
                      </a:pPr>
                      <a:r>
                        <a:rPr lang="en-US" sz="1300">
                          <a:effectLst/>
                          <a:latin typeface="Times New Roman" panose="02020603050405020304" pitchFamily="18" charset="0"/>
                          <a:ea typeface="Times New Roman" panose="02020603050405020304" pitchFamily="18" charset="0"/>
                          <a:cs typeface="Times New Roman" panose="02020603050405020304" pitchFamily="18" charset="0"/>
                        </a:rPr>
                        <a:t>18,16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Bef>
                          <a:spcPts val="300"/>
                        </a:spcBef>
                        <a:buNone/>
                      </a:pPr>
                      <a:r>
                        <a:rPr lang="en-US" sz="1300" dirty="0">
                          <a:effectLst/>
                          <a:latin typeface="Times New Roman" panose="02020603050405020304" pitchFamily="18" charset="0"/>
                          <a:ea typeface="Times New Roman" panose="02020603050405020304" pitchFamily="18" charset="0"/>
                          <a:cs typeface="Times New Roman" panose="02020603050405020304" pitchFamily="18" charset="0"/>
                        </a:rPr>
                        <a:t>14,28</a:t>
                      </a:r>
                      <a:endParaRPr lang="en-US"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7617839"/>
                  </a:ext>
                </a:extLst>
              </a:tr>
              <a:tr h="182880">
                <a:tc>
                  <a:txBody>
                    <a:bodyPr/>
                    <a:lstStyle/>
                    <a:p>
                      <a:pPr algn="ctr">
                        <a:lnSpc>
                          <a:spcPct val="140000"/>
                        </a:lnSpc>
                        <a:spcAft>
                          <a:spcPts val="800"/>
                        </a:spcAft>
                        <a:buNone/>
                      </a:pPr>
                      <a:r>
                        <a:rPr lang="en-US" sz="1300" kern="100" dirty="0" err="1">
                          <a:effectLst/>
                          <a:latin typeface="Calibri" panose="020F0502020204030204" pitchFamily="34" charset="0"/>
                          <a:ea typeface="Calibri" panose="020F0502020204030204" pitchFamily="34" charset="0"/>
                          <a:cs typeface="Times New Roman" panose="02020603050405020304" pitchFamily="18" charset="0"/>
                        </a:rPr>
                        <a:t>rGO-OcA</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82,12</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85,76</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15,78</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12,36</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2,10</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1,88</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869722"/>
                  </a:ext>
                </a:extLst>
              </a:tr>
              <a:tr h="182880">
                <a:tc>
                  <a:txBody>
                    <a:bodyPr/>
                    <a:lstStyle/>
                    <a:p>
                      <a:pPr algn="ctr">
                        <a:lnSpc>
                          <a:spcPct val="140000"/>
                        </a:lnSpc>
                        <a:spcAft>
                          <a:spcPts val="800"/>
                        </a:spcAft>
                        <a:buNone/>
                      </a:pPr>
                      <a:r>
                        <a:rPr lang="en-US" sz="1300" kern="100">
                          <a:effectLst/>
                          <a:latin typeface="Calibri" panose="020F0502020204030204" pitchFamily="34" charset="0"/>
                          <a:ea typeface="Calibri" panose="020F0502020204030204" pitchFamily="34" charset="0"/>
                          <a:cs typeface="Times New Roman" panose="02020603050405020304" pitchFamily="18" charset="0"/>
                        </a:rPr>
                        <a:t>rGO-DoA</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84,88</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88,03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13,22</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10,28</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1,90</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40000"/>
                        </a:lnSpc>
                        <a:spcAft>
                          <a:spcPts val="800"/>
                        </a:spcAft>
                        <a:buNone/>
                      </a:pPr>
                      <a:r>
                        <a:rPr lang="en-US" sz="1300" kern="100" dirty="0">
                          <a:effectLst/>
                          <a:latin typeface="Calibri" panose="020F0502020204030204" pitchFamily="34" charset="0"/>
                          <a:ea typeface="Calibri" panose="020F0502020204030204" pitchFamily="34" charset="0"/>
                          <a:cs typeface="Times New Roman" panose="02020603050405020304" pitchFamily="18" charset="0"/>
                        </a:rPr>
                        <a:t>1,69</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62660167"/>
                  </a:ext>
                </a:extLst>
              </a:tr>
            </a:tbl>
          </a:graphicData>
        </a:graphic>
      </p:graphicFrame>
      <p:pic>
        <p:nvPicPr>
          <p:cNvPr id="22" name="Picture 47">
            <a:extLst>
              <a:ext uri="{FF2B5EF4-FFF2-40B4-BE49-F238E27FC236}">
                <a16:creationId xmlns:a16="http://schemas.microsoft.com/office/drawing/2014/main" id="{FBAB5D55-8713-F13D-0A54-F86E9C8E304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4677" r="4884" b="772"/>
          <a:stretch>
            <a:fillRect/>
          </a:stretch>
        </p:blipFill>
        <p:spPr bwMode="auto">
          <a:xfrm>
            <a:off x="2027904" y="3013743"/>
            <a:ext cx="2382450" cy="122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
            <a:extLst>
              <a:ext uri="{FF2B5EF4-FFF2-40B4-BE49-F238E27FC236}">
                <a16:creationId xmlns:a16="http://schemas.microsoft.com/office/drawing/2014/main" id="{56CA4556-3790-0C74-F1CE-C3699B72DEA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563758" y="2812566"/>
            <a:ext cx="2021828" cy="1409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
            <a:extLst>
              <a:ext uri="{FF2B5EF4-FFF2-40B4-BE49-F238E27FC236}">
                <a16:creationId xmlns:a16="http://schemas.microsoft.com/office/drawing/2014/main" id="{9A26AC9F-75B9-2B0C-3208-075B7CE75D3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842375" y="2864553"/>
            <a:ext cx="1882526" cy="135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D738FB2-DB3D-2755-269A-C5198EA7AEA8}"/>
              </a:ext>
            </a:extLst>
          </p:cNvPr>
          <p:cNvSpPr txBox="1"/>
          <p:nvPr/>
        </p:nvSpPr>
        <p:spPr>
          <a:xfrm>
            <a:off x="6457950" y="2516832"/>
            <a:ext cx="4724400" cy="307777"/>
          </a:xfrm>
          <a:prstGeom prst="rect">
            <a:avLst/>
          </a:prstGeom>
          <a:noFill/>
        </p:spPr>
        <p:txBody>
          <a:bodyPr wrap="square">
            <a:spAutoFit/>
          </a:bodyPr>
          <a:lstStyle/>
          <a:p>
            <a:r>
              <a:rPr lang="it-IT" sz="1400" b="1" dirty="0">
                <a:latin typeface="Arial" panose="020B0604020202020204" pitchFamily="34" charset="0"/>
                <a:cs typeface="Arial" panose="020B0604020202020204" pitchFamily="34" charset="0"/>
              </a:rPr>
              <a:t>rGO-OcA, rGO-DoA</a:t>
            </a:r>
            <a:endParaRPr lang="en-US" sz="1400"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688D13D-76B9-314E-F0F7-2332C0E06FBA}"/>
              </a:ext>
            </a:extLst>
          </p:cNvPr>
          <p:cNvSpPr txBox="1"/>
          <p:nvPr/>
        </p:nvSpPr>
        <p:spPr>
          <a:xfrm>
            <a:off x="3712546" y="2548043"/>
            <a:ext cx="463588" cy="307777"/>
          </a:xfrm>
          <a:prstGeom prst="rect">
            <a:avLst/>
          </a:prstGeom>
          <a:noFill/>
        </p:spPr>
        <p:txBody>
          <a:bodyPr wrap="none" rtlCol="0">
            <a:spAutoFit/>
          </a:bodyPr>
          <a:lstStyle/>
          <a:p>
            <a:r>
              <a:rPr lang="en-US" sz="1400" b="1" dirty="0">
                <a:latin typeface="Arial" panose="020B0604020202020204" pitchFamily="34" charset="0"/>
                <a:cs typeface="Arial" panose="020B0604020202020204" pitchFamily="34" charset="0"/>
              </a:rPr>
              <a:t>GO</a:t>
            </a:r>
          </a:p>
        </p:txBody>
      </p:sp>
    </p:spTree>
    <p:extLst>
      <p:ext uri="{BB962C8B-B14F-4D97-AF65-F5344CB8AC3E}">
        <p14:creationId xmlns:p14="http://schemas.microsoft.com/office/powerpoint/2010/main" val="2861201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8CA22B06-2B5B-4F8B-8225-ECC6D4B90197}" type="slidenum">
              <a:rPr lang="en-US"/>
              <a:pPr>
                <a:defRPr/>
              </a:pPr>
              <a:t>8</a:t>
            </a:fld>
            <a:endParaRPr lang="en-US" dirty="0"/>
          </a:p>
        </p:txBody>
      </p:sp>
      <p:sp>
        <p:nvSpPr>
          <p:cNvPr id="13" name="TextBox 12">
            <a:extLst>
              <a:ext uri="{FF2B5EF4-FFF2-40B4-BE49-F238E27FC236}">
                <a16:creationId xmlns:a16="http://schemas.microsoft.com/office/drawing/2014/main" id="{6EE99DBE-D6FA-11E7-1AD8-F4348EFDB2B2}"/>
              </a:ext>
            </a:extLst>
          </p:cNvPr>
          <p:cNvSpPr txBox="1"/>
          <p:nvPr/>
        </p:nvSpPr>
        <p:spPr>
          <a:xfrm>
            <a:off x="2319338" y="3105835"/>
            <a:ext cx="4676774" cy="646331"/>
          </a:xfrm>
          <a:prstGeom prst="rect">
            <a:avLst/>
          </a:prstGeom>
          <a:noFill/>
        </p:spPr>
        <p:txBody>
          <a:bodyPr wrap="square">
            <a:spAutoFit/>
          </a:bodyPr>
          <a:lstStyle/>
          <a:p>
            <a:endParaRPr lang="en-US" dirty="0"/>
          </a:p>
          <a:p>
            <a:endParaRPr lang="en-US" dirty="0"/>
          </a:p>
        </p:txBody>
      </p:sp>
      <p:graphicFrame>
        <p:nvGraphicFramePr>
          <p:cNvPr id="2" name="Table 1">
            <a:extLst>
              <a:ext uri="{FF2B5EF4-FFF2-40B4-BE49-F238E27FC236}">
                <a16:creationId xmlns:a16="http://schemas.microsoft.com/office/drawing/2014/main" id="{100B4663-1DCF-477F-2F31-C5F924CD7B30}"/>
              </a:ext>
            </a:extLst>
          </p:cNvPr>
          <p:cNvGraphicFramePr>
            <a:graphicFrameLocks noGrp="1"/>
          </p:cNvGraphicFramePr>
          <p:nvPr>
            <p:extLst>
              <p:ext uri="{D42A27DB-BD31-4B8C-83A1-F6EECF244321}">
                <p14:modId xmlns:p14="http://schemas.microsoft.com/office/powerpoint/2010/main" val="2873201024"/>
              </p:ext>
            </p:extLst>
          </p:nvPr>
        </p:nvGraphicFramePr>
        <p:xfrm>
          <a:off x="76200" y="352022"/>
          <a:ext cx="8686800" cy="6876680"/>
        </p:xfrm>
        <a:graphic>
          <a:graphicData uri="http://schemas.openxmlformats.org/drawingml/2006/table">
            <a:tbl>
              <a:tblPr firstRow="1" firstCol="1" bandRow="1">
                <a:tableStyleId>{5C22544A-7EE6-4342-B048-85BDC9FD1C3A}</a:tableStyleId>
              </a:tblPr>
              <a:tblGrid>
                <a:gridCol w="589559">
                  <a:extLst>
                    <a:ext uri="{9D8B030D-6E8A-4147-A177-3AD203B41FA5}">
                      <a16:colId xmlns:a16="http://schemas.microsoft.com/office/drawing/2014/main" val="2196083217"/>
                    </a:ext>
                  </a:extLst>
                </a:gridCol>
                <a:gridCol w="3068041">
                  <a:extLst>
                    <a:ext uri="{9D8B030D-6E8A-4147-A177-3AD203B41FA5}">
                      <a16:colId xmlns:a16="http://schemas.microsoft.com/office/drawing/2014/main" val="3514404451"/>
                    </a:ext>
                  </a:extLst>
                </a:gridCol>
                <a:gridCol w="2280437">
                  <a:extLst>
                    <a:ext uri="{9D8B030D-6E8A-4147-A177-3AD203B41FA5}">
                      <a16:colId xmlns:a16="http://schemas.microsoft.com/office/drawing/2014/main" val="1249253217"/>
                    </a:ext>
                  </a:extLst>
                </a:gridCol>
                <a:gridCol w="2748763">
                  <a:extLst>
                    <a:ext uri="{9D8B030D-6E8A-4147-A177-3AD203B41FA5}">
                      <a16:colId xmlns:a16="http://schemas.microsoft.com/office/drawing/2014/main" val="3002213829"/>
                    </a:ext>
                  </a:extLst>
                </a:gridCol>
              </a:tblGrid>
              <a:tr h="193474">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gridSpan="2">
                  <a:txBody>
                    <a:bodyPr/>
                    <a:lstStyle/>
                    <a:p>
                      <a:pPr marR="144780" algn="just">
                        <a:lnSpc>
                          <a:spcPct val="150000"/>
                        </a:lnSpc>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Giảm moment</a:t>
                      </a:r>
                      <a:r>
                        <a:rPr lang="en-US" sz="1400" spc="-28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ma sát của</a:t>
                      </a:r>
                      <a:r>
                        <a:rPr lang="en-US" sz="14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chất bôi trơn</a:t>
                      </a:r>
                      <a:r>
                        <a:rPr lang="en-US" sz="1400" spc="-5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có phụ gia</a:t>
                      </a:r>
                      <a:r>
                        <a:rPr lang="en-US" sz="14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chứa rGO và các chất lỏng ion (%)</a:t>
                      </a:r>
                      <a:endParaRPr lang="en-US"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415464626"/>
                  </a:ext>
                </a:extLst>
              </a:tr>
              <a:tr h="296746">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TT</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Ký hiệu mẫu</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Trước</a:t>
                      </a:r>
                      <a:r>
                        <a:rPr lang="en-US" sz="1400" spc="-1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khi</a:t>
                      </a:r>
                      <a:endParaRPr lang="en-US" sz="11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nung </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Sau khi nung</a:t>
                      </a:r>
                      <a:r>
                        <a:rPr lang="en-US" sz="14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(ở 130</a:t>
                      </a:r>
                      <a:r>
                        <a:rPr lang="en-US" sz="1400" baseline="3000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C trong</a:t>
                      </a:r>
                      <a:r>
                        <a:rPr lang="en-US" sz="1400" spc="-28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16 giờ)</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26690515"/>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rGO/[TEA][Oletate]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15112205"/>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rGO/[OcA][Oletate]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032252341"/>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rGO/[Aliquat][Oletate]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611524731"/>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rGO/[OMIM][Oleate]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70</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595702464"/>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rGO/[TEA][Stearate]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911865597"/>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rGO/[OcA][Stearate]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736636021"/>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rGO/[Aliquat][Stearate]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938163261"/>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rGO/[OMIM][Stearate]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70</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172468093"/>
                  </a:ext>
                </a:extLst>
              </a:tr>
              <a:tr h="99228">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rGO/[TEA][CO]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898263264"/>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rGO/[OcA][CO]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68</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604941328"/>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rGO/[Aliquat][CO]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380355715"/>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rGO/[OMIM][CO]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970718683"/>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rGO/[TEA][RSO]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68</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60</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647562213"/>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rGO/[OcA][RSO]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58</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924594649"/>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rGO/[Aliquat][RSO]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65</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391377436"/>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rGO/[OMIM][RSO]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456009055"/>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rGO/[TEA][WO]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67</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96802860"/>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18</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rGO/[OcA][WO]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66</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608920266"/>
                  </a:ext>
                </a:extLst>
              </a:tr>
              <a:tr h="99228">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19</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rGO/[Aliquat][WO]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64</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51</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223767633"/>
                  </a:ext>
                </a:extLst>
              </a:tr>
              <a:tr h="211942">
                <a:tc>
                  <a:txBody>
                    <a:bodyPr/>
                    <a:lstStyle/>
                    <a:p>
                      <a:pPr algn="ctr">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rGO/[OMIM][WO] 0.2%</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Bef>
                          <a:spcPts val="300"/>
                        </a:spcBef>
                        <a:buNone/>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63</a:t>
                      </a:r>
                      <a:endParaRPr lang="en-US"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just">
                        <a:lnSpc>
                          <a:spcPct val="150000"/>
                        </a:lnSpc>
                        <a:spcBef>
                          <a:spcPts val="300"/>
                        </a:spcBef>
                        <a:buNone/>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468688737"/>
                  </a:ext>
                </a:extLst>
              </a:tr>
            </a:tbl>
          </a:graphicData>
        </a:graphic>
      </p:graphicFrame>
      <p:sp>
        <p:nvSpPr>
          <p:cNvPr id="3" name="Rectangle 1">
            <a:extLst>
              <a:ext uri="{FF2B5EF4-FFF2-40B4-BE49-F238E27FC236}">
                <a16:creationId xmlns:a16="http://schemas.microsoft.com/office/drawing/2014/main" id="{E9CD750D-92AC-62A3-D510-98A1940C0910}"/>
              </a:ext>
            </a:extLst>
          </p:cNvPr>
          <p:cNvSpPr>
            <a:spLocks noChangeArrowheads="1"/>
          </p:cNvSpPr>
          <p:nvPr/>
        </p:nvSpPr>
        <p:spPr bwMode="auto">
          <a:xfrm>
            <a:off x="609600" y="31955"/>
            <a:ext cx="104394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Bảng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3.4: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Kết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quả</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đo</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khả</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năng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giảm</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ma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sát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của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các</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mẫu</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phụ</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gia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chứa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GO-</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DoA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và</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chất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lỏng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34748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8CA22B06-2B5B-4F8B-8225-ECC6D4B90197}" type="slidenum">
              <a:rPr lang="en-US"/>
              <a:pPr>
                <a:defRPr/>
              </a:pPr>
              <a:t>9</a:t>
            </a:fld>
            <a:endParaRPr lang="en-US" dirty="0"/>
          </a:p>
        </p:txBody>
      </p:sp>
      <p:graphicFrame>
        <p:nvGraphicFramePr>
          <p:cNvPr id="4" name="Table 3">
            <a:extLst>
              <a:ext uri="{FF2B5EF4-FFF2-40B4-BE49-F238E27FC236}">
                <a16:creationId xmlns:a16="http://schemas.microsoft.com/office/drawing/2014/main" id="{8F8EB791-213E-7ACF-F930-EF5EC5DFEFCF}"/>
              </a:ext>
            </a:extLst>
          </p:cNvPr>
          <p:cNvGraphicFramePr>
            <a:graphicFrameLocks noGrp="1"/>
          </p:cNvGraphicFramePr>
          <p:nvPr>
            <p:extLst>
              <p:ext uri="{D42A27DB-BD31-4B8C-83A1-F6EECF244321}">
                <p14:modId xmlns:p14="http://schemas.microsoft.com/office/powerpoint/2010/main" val="3445634888"/>
              </p:ext>
            </p:extLst>
          </p:nvPr>
        </p:nvGraphicFramePr>
        <p:xfrm>
          <a:off x="304800" y="583893"/>
          <a:ext cx="8686800" cy="6181492"/>
        </p:xfrm>
        <a:graphic>
          <a:graphicData uri="http://schemas.openxmlformats.org/drawingml/2006/table">
            <a:tbl>
              <a:tblPr firstRow="1" firstCol="1" bandRow="1">
                <a:tableStyleId>{5C22544A-7EE6-4342-B048-85BDC9FD1C3A}</a:tableStyleId>
              </a:tblPr>
              <a:tblGrid>
                <a:gridCol w="589559">
                  <a:extLst>
                    <a:ext uri="{9D8B030D-6E8A-4147-A177-3AD203B41FA5}">
                      <a16:colId xmlns:a16="http://schemas.microsoft.com/office/drawing/2014/main" val="770565657"/>
                    </a:ext>
                  </a:extLst>
                </a:gridCol>
                <a:gridCol w="2763241">
                  <a:extLst>
                    <a:ext uri="{9D8B030D-6E8A-4147-A177-3AD203B41FA5}">
                      <a16:colId xmlns:a16="http://schemas.microsoft.com/office/drawing/2014/main" val="3099822006"/>
                    </a:ext>
                  </a:extLst>
                </a:gridCol>
                <a:gridCol w="2585237">
                  <a:extLst>
                    <a:ext uri="{9D8B030D-6E8A-4147-A177-3AD203B41FA5}">
                      <a16:colId xmlns:a16="http://schemas.microsoft.com/office/drawing/2014/main" val="413302094"/>
                    </a:ext>
                  </a:extLst>
                </a:gridCol>
                <a:gridCol w="2748763">
                  <a:extLst>
                    <a:ext uri="{9D8B030D-6E8A-4147-A177-3AD203B41FA5}">
                      <a16:colId xmlns:a16="http://schemas.microsoft.com/office/drawing/2014/main" val="3035458857"/>
                    </a:ext>
                  </a:extLst>
                </a:gridCol>
              </a:tblGrid>
              <a:tr h="185642">
                <a:tc>
                  <a:txBody>
                    <a:bodyPr/>
                    <a:lstStyle/>
                    <a:p>
                      <a:pPr algn="ctr">
                        <a:lnSpc>
                          <a:spcPct val="130000"/>
                        </a:lnSpc>
                        <a:spcBef>
                          <a:spcPts val="300"/>
                        </a:spcBef>
                        <a:buNone/>
                      </a:pPr>
                      <a:r>
                        <a:rPr lang="en-US" sz="1400">
                          <a:effectLst/>
                          <a:latin typeface="Times New Roman" panose="02020603050405020304" pitchFamily="18" charset="0"/>
                          <a:cs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30000"/>
                        </a:lnSpc>
                        <a:spcBef>
                          <a:spcPts val="300"/>
                        </a:spcBef>
                        <a:buNone/>
                      </a:pPr>
                      <a:r>
                        <a:rPr lang="en-US" sz="1400">
                          <a:effectLst/>
                          <a:latin typeface="Times New Roman" panose="02020603050405020304" pitchFamily="18" charset="0"/>
                          <a:cs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gridSpan="2">
                  <a:txBody>
                    <a:bodyPr/>
                    <a:lstStyle/>
                    <a:p>
                      <a:pPr algn="just">
                        <a:lnSpc>
                          <a:spcPct val="130000"/>
                        </a:lnSpc>
                        <a:buNone/>
                      </a:pPr>
                      <a:r>
                        <a:rPr lang="en-US" sz="1400">
                          <a:effectLst/>
                          <a:latin typeface="Times New Roman" panose="02020603050405020304" pitchFamily="18" charset="0"/>
                          <a:cs typeface="Times New Roman" panose="02020603050405020304" pitchFamily="18" charset="0"/>
                        </a:rPr>
                        <a:t>Giảm moment</a:t>
                      </a:r>
                      <a:r>
                        <a:rPr lang="en-US" sz="1400" spc="-285">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ma sát của</a:t>
                      </a:r>
                      <a:r>
                        <a:rPr lang="en-US" sz="1400" spc="5">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chất bôi trơn</a:t>
                      </a:r>
                      <a:r>
                        <a:rPr lang="en-US" sz="1400" spc="-50">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có phụ gia</a:t>
                      </a:r>
                      <a:r>
                        <a:rPr lang="en-US" sz="1400" spc="-5">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hMerge="1">
                  <a:txBody>
                    <a:bodyPr/>
                    <a:lstStyle/>
                    <a:p>
                      <a:endParaRPr lang="en-US"/>
                    </a:p>
                  </a:txBody>
                  <a:tcPr/>
                </a:tc>
                <a:extLst>
                  <a:ext uri="{0D108BD9-81ED-4DB2-BD59-A6C34878D82A}">
                    <a16:rowId xmlns:a16="http://schemas.microsoft.com/office/drawing/2014/main" val="2051923151"/>
                  </a:ext>
                </a:extLst>
              </a:tr>
              <a:tr h="296746">
                <a:tc>
                  <a:txBody>
                    <a:bodyPr/>
                    <a:lstStyle/>
                    <a:p>
                      <a:pPr algn="ctr">
                        <a:lnSpc>
                          <a:spcPct val="130000"/>
                        </a:lnSpc>
                        <a:spcBef>
                          <a:spcPts val="300"/>
                        </a:spcBef>
                        <a:buNone/>
                      </a:pPr>
                      <a:r>
                        <a:rPr lang="en-US" sz="1400" dirty="0">
                          <a:effectLst/>
                          <a:latin typeface="Times New Roman" panose="02020603050405020304" pitchFamily="18" charset="0"/>
                          <a:cs typeface="Times New Roman" panose="02020603050405020304" pitchFamily="18" charset="0"/>
                        </a:rPr>
                        <a:t>TT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ctr">
                        <a:lnSpc>
                          <a:spcPct val="130000"/>
                        </a:lnSpc>
                        <a:spcBef>
                          <a:spcPts val="300"/>
                        </a:spcBef>
                        <a:buNone/>
                      </a:pPr>
                      <a:r>
                        <a:rPr lang="en-US" sz="1400">
                          <a:effectLst/>
                          <a:latin typeface="Times New Roman" panose="02020603050405020304" pitchFamily="18" charset="0"/>
                          <a:cs typeface="Times New Roman" panose="02020603050405020304" pitchFamily="18" charset="0"/>
                        </a:rPr>
                        <a:t>Mẫu phụ gia</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ctr">
                        <a:lnSpc>
                          <a:spcPct val="130000"/>
                        </a:lnSpc>
                        <a:buNone/>
                      </a:pPr>
                      <a:r>
                        <a:rPr lang="en-US" sz="1400" dirty="0" err="1">
                          <a:effectLst/>
                          <a:latin typeface="Times New Roman" panose="02020603050405020304" pitchFamily="18" charset="0"/>
                          <a:cs typeface="Times New Roman" panose="02020603050405020304" pitchFamily="18" charset="0"/>
                        </a:rPr>
                        <a:t>Trước</a:t>
                      </a:r>
                      <a:r>
                        <a:rPr lang="en-US" sz="1400" spc="-1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khi</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nung</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ctr">
                        <a:lnSpc>
                          <a:spcPct val="130000"/>
                        </a:lnSpc>
                        <a:spcBef>
                          <a:spcPts val="300"/>
                        </a:spcBef>
                        <a:buNone/>
                      </a:pPr>
                      <a:r>
                        <a:rPr lang="en-US" sz="1400">
                          <a:effectLst/>
                          <a:latin typeface="Times New Roman" panose="02020603050405020304" pitchFamily="18" charset="0"/>
                          <a:cs typeface="Times New Roman" panose="02020603050405020304" pitchFamily="18" charset="0"/>
                        </a:rPr>
                        <a:t>Sau khi nung</a:t>
                      </a:r>
                      <a:r>
                        <a:rPr lang="en-US" sz="1400" spc="5">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(ở 130</a:t>
                      </a:r>
                      <a:r>
                        <a:rPr lang="en-US" sz="1400" baseline="30000">
                          <a:effectLst/>
                          <a:latin typeface="Times New Roman" panose="02020603050405020304" pitchFamily="18" charset="0"/>
                          <a:cs typeface="Times New Roman" panose="02020603050405020304" pitchFamily="18" charset="0"/>
                        </a:rPr>
                        <a:t>o</a:t>
                      </a:r>
                      <a:r>
                        <a:rPr lang="en-US" sz="1400">
                          <a:effectLst/>
                          <a:latin typeface="Times New Roman" panose="02020603050405020304" pitchFamily="18" charset="0"/>
                          <a:cs typeface="Times New Roman" panose="02020603050405020304" pitchFamily="18" charset="0"/>
                        </a:rPr>
                        <a:t>C trong</a:t>
                      </a:r>
                      <a:r>
                        <a:rPr lang="en-US" sz="1400" spc="-285">
                          <a:effectLst/>
                          <a:latin typeface="Times New Roman" panose="02020603050405020304" pitchFamily="18" charset="0"/>
                          <a:cs typeface="Times New Roman" panose="02020603050405020304" pitchFamily="18" charset="0"/>
                        </a:rPr>
                        <a:t> </a:t>
                      </a:r>
                      <a:r>
                        <a:rPr lang="en-US" sz="1400">
                          <a:effectLst/>
                          <a:latin typeface="Times New Roman" panose="02020603050405020304" pitchFamily="18" charset="0"/>
                          <a:cs typeface="Times New Roman" panose="02020603050405020304" pitchFamily="18" charset="0"/>
                        </a:rPr>
                        <a:t>16 giờ)</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extLst>
                  <a:ext uri="{0D108BD9-81ED-4DB2-BD59-A6C34878D82A}">
                    <a16:rowId xmlns:a16="http://schemas.microsoft.com/office/drawing/2014/main" val="3422972935"/>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rGO-DoA/[OMIM][RSO]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67</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77</a:t>
                      </a:r>
                    </a:p>
                  </a:txBody>
                  <a:tcPr marL="7620" marR="7620" marT="7620" marB="0" anchor="b"/>
                </a:tc>
                <a:extLst>
                  <a:ext uri="{0D108BD9-81ED-4DB2-BD59-A6C34878D82A}">
                    <a16:rowId xmlns:a16="http://schemas.microsoft.com/office/drawing/2014/main" val="3670886310"/>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GO-DoA/[OMIM] [WO]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67</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77</a:t>
                      </a:r>
                    </a:p>
                  </a:txBody>
                  <a:tcPr marL="7620" marR="7620" marT="7620" marB="0" anchor="b"/>
                </a:tc>
                <a:extLst>
                  <a:ext uri="{0D108BD9-81ED-4DB2-BD59-A6C34878D82A}">
                    <a16:rowId xmlns:a16="http://schemas.microsoft.com/office/drawing/2014/main" val="3296421183"/>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 [OMIM] [Oleate]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65</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75</a:t>
                      </a:r>
                    </a:p>
                  </a:txBody>
                  <a:tcPr marL="7620" marR="7620" marT="7620" marB="0" anchor="b"/>
                </a:tc>
                <a:extLst>
                  <a:ext uri="{0D108BD9-81ED-4DB2-BD59-A6C34878D82A}">
                    <a16:rowId xmlns:a16="http://schemas.microsoft.com/office/drawing/2014/main" val="789051848"/>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GO-DoA/[OMIM] [CO]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63</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73</a:t>
                      </a:r>
                    </a:p>
                  </a:txBody>
                  <a:tcPr marL="7620" marR="7620" marT="7620" marB="0" anchor="b"/>
                </a:tc>
                <a:extLst>
                  <a:ext uri="{0D108BD9-81ED-4DB2-BD59-A6C34878D82A}">
                    <a16:rowId xmlns:a16="http://schemas.microsoft.com/office/drawing/2014/main" val="4225206800"/>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GO-DoA/[OMIM] [Stearate]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63</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73</a:t>
                      </a:r>
                    </a:p>
                  </a:txBody>
                  <a:tcPr marL="7620" marR="7620" marT="7620" marB="0" anchor="b"/>
                </a:tc>
                <a:extLst>
                  <a:ext uri="{0D108BD9-81ED-4DB2-BD59-A6C34878D82A}">
                    <a16:rowId xmlns:a16="http://schemas.microsoft.com/office/drawing/2014/main" val="152621765"/>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26</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GO-DoA/[OcA] [RSO]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74</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59</a:t>
                      </a:r>
                    </a:p>
                  </a:txBody>
                  <a:tcPr marL="7620" marR="7620" marT="7620" marB="0" anchor="b"/>
                </a:tc>
                <a:extLst>
                  <a:ext uri="{0D108BD9-81ED-4DB2-BD59-A6C34878D82A}">
                    <a16:rowId xmlns:a16="http://schemas.microsoft.com/office/drawing/2014/main" val="992946543"/>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27</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GO-DoA/[OcA] [WO]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73</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58</a:t>
                      </a:r>
                    </a:p>
                  </a:txBody>
                  <a:tcPr marL="7620" marR="7620" marT="7620" marB="0" anchor="b"/>
                </a:tc>
                <a:extLst>
                  <a:ext uri="{0D108BD9-81ED-4DB2-BD59-A6C34878D82A}">
                    <a16:rowId xmlns:a16="http://schemas.microsoft.com/office/drawing/2014/main" val="3689354194"/>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28</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GO-DoA/[OcA] [Oleate]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72</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57</a:t>
                      </a:r>
                    </a:p>
                  </a:txBody>
                  <a:tcPr marL="7620" marR="7620" marT="7620" marB="0" anchor="b"/>
                </a:tc>
                <a:extLst>
                  <a:ext uri="{0D108BD9-81ED-4DB2-BD59-A6C34878D82A}">
                    <a16:rowId xmlns:a16="http://schemas.microsoft.com/office/drawing/2014/main" val="3082643653"/>
                  </a:ext>
                </a:extLst>
              </a:tr>
              <a:tr h="99228">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29</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GO-DoA/[OcA] [CO]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72</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57</a:t>
                      </a:r>
                    </a:p>
                  </a:txBody>
                  <a:tcPr marL="7620" marR="7620" marT="7620" marB="0" anchor="b"/>
                </a:tc>
                <a:extLst>
                  <a:ext uri="{0D108BD9-81ED-4DB2-BD59-A6C34878D82A}">
                    <a16:rowId xmlns:a16="http://schemas.microsoft.com/office/drawing/2014/main" val="1035100066"/>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30</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GO-DoA/[OcA] [Stearate]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dirty="0">
                          <a:solidFill>
                            <a:srgbClr val="000000"/>
                          </a:solidFill>
                          <a:effectLst/>
                          <a:latin typeface="Calibri" panose="020F0502020204030204" pitchFamily="34" charset="0"/>
                        </a:rPr>
                        <a:t>70</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55</a:t>
                      </a:r>
                    </a:p>
                  </a:txBody>
                  <a:tcPr marL="7620" marR="7620" marT="7620" marB="0" anchor="b"/>
                </a:tc>
                <a:extLst>
                  <a:ext uri="{0D108BD9-81ED-4DB2-BD59-A6C34878D82A}">
                    <a16:rowId xmlns:a16="http://schemas.microsoft.com/office/drawing/2014/main" val="4199231388"/>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31</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GO-DoA/[Aliquat] [RSO]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71</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63</a:t>
                      </a:r>
                    </a:p>
                  </a:txBody>
                  <a:tcPr marL="7620" marR="7620" marT="7620" marB="0" anchor="b"/>
                </a:tc>
                <a:extLst>
                  <a:ext uri="{0D108BD9-81ED-4DB2-BD59-A6C34878D82A}">
                    <a16:rowId xmlns:a16="http://schemas.microsoft.com/office/drawing/2014/main" val="3133178467"/>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GO-DoA/[Aliquat] [WO]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71</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63</a:t>
                      </a:r>
                    </a:p>
                  </a:txBody>
                  <a:tcPr marL="7620" marR="7620" marT="7620" marB="0" anchor="b"/>
                </a:tc>
                <a:extLst>
                  <a:ext uri="{0D108BD9-81ED-4DB2-BD59-A6C34878D82A}">
                    <a16:rowId xmlns:a16="http://schemas.microsoft.com/office/drawing/2014/main" val="2894831952"/>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33</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GO-DoA/[Aliquat] [Oleate]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70</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62</a:t>
                      </a:r>
                    </a:p>
                  </a:txBody>
                  <a:tcPr marL="7620" marR="7620" marT="7620" marB="0" anchor="b"/>
                </a:tc>
                <a:extLst>
                  <a:ext uri="{0D108BD9-81ED-4DB2-BD59-A6C34878D82A}">
                    <a16:rowId xmlns:a16="http://schemas.microsoft.com/office/drawing/2014/main" val="1961389756"/>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34</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GO-DoA/[Aliquat] [CO]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68</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60</a:t>
                      </a:r>
                    </a:p>
                  </a:txBody>
                  <a:tcPr marL="7620" marR="7620" marT="7620" marB="0" anchor="b"/>
                </a:tc>
                <a:extLst>
                  <a:ext uri="{0D108BD9-81ED-4DB2-BD59-A6C34878D82A}">
                    <a16:rowId xmlns:a16="http://schemas.microsoft.com/office/drawing/2014/main" val="338902693"/>
                  </a:ext>
                </a:extLst>
              </a:tr>
              <a:tr h="189307">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35</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GO-DoA/[Aliquat] [Stearate]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67</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59</a:t>
                      </a:r>
                    </a:p>
                  </a:txBody>
                  <a:tcPr marL="7620" marR="7620" marT="7620" marB="0" anchor="b"/>
                </a:tc>
                <a:extLst>
                  <a:ext uri="{0D108BD9-81ED-4DB2-BD59-A6C34878D82A}">
                    <a16:rowId xmlns:a16="http://schemas.microsoft.com/office/drawing/2014/main" val="4088160194"/>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36</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GO-DoA/[TEA] [RSO]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69</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54</a:t>
                      </a:r>
                    </a:p>
                  </a:txBody>
                  <a:tcPr marL="7620" marR="7620" marT="7620" marB="0" anchor="b"/>
                </a:tc>
                <a:extLst>
                  <a:ext uri="{0D108BD9-81ED-4DB2-BD59-A6C34878D82A}">
                    <a16:rowId xmlns:a16="http://schemas.microsoft.com/office/drawing/2014/main" val="1445524379"/>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37</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GO-DoA/[TEA] [WO]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69</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54</a:t>
                      </a:r>
                    </a:p>
                  </a:txBody>
                  <a:tcPr marL="7620" marR="7620" marT="7620" marB="0" anchor="b"/>
                </a:tc>
                <a:extLst>
                  <a:ext uri="{0D108BD9-81ED-4DB2-BD59-A6C34878D82A}">
                    <a16:rowId xmlns:a16="http://schemas.microsoft.com/office/drawing/2014/main" val="2890742948"/>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38</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GO-DoA/[TEA] [Oleate]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68</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53</a:t>
                      </a:r>
                    </a:p>
                  </a:txBody>
                  <a:tcPr marL="7620" marR="7620" marT="7620" marB="0" anchor="b"/>
                </a:tc>
                <a:extLst>
                  <a:ext uri="{0D108BD9-81ED-4DB2-BD59-A6C34878D82A}">
                    <a16:rowId xmlns:a16="http://schemas.microsoft.com/office/drawing/2014/main" val="1757848173"/>
                  </a:ext>
                </a:extLst>
              </a:tr>
              <a:tr h="99228">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39</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GO-DoA/[TEA] [CO]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66</a:t>
                      </a:r>
                    </a:p>
                  </a:txBody>
                  <a:tcPr marL="7620" marR="7620" marT="7620" marB="0" anchor="b"/>
                </a:tc>
                <a:tc>
                  <a:txBody>
                    <a:bodyPr/>
                    <a:lstStyle/>
                    <a:p>
                      <a:pPr algn="l" fontAlgn="b">
                        <a:buNone/>
                      </a:pPr>
                      <a:r>
                        <a:rPr lang="en-US" sz="1100" b="0" i="0" u="none" strike="noStrike">
                          <a:solidFill>
                            <a:srgbClr val="000000"/>
                          </a:solidFill>
                          <a:effectLst/>
                          <a:latin typeface="Calibri" panose="020F0502020204030204" pitchFamily="34" charset="0"/>
                        </a:rPr>
                        <a:t>51</a:t>
                      </a:r>
                    </a:p>
                  </a:txBody>
                  <a:tcPr marL="7620" marR="7620" marT="7620" marB="0" anchor="b"/>
                </a:tc>
                <a:extLst>
                  <a:ext uri="{0D108BD9-81ED-4DB2-BD59-A6C34878D82A}">
                    <a16:rowId xmlns:a16="http://schemas.microsoft.com/office/drawing/2014/main" val="2631154650"/>
                  </a:ext>
                </a:extLst>
              </a:tr>
              <a:tr h="211942">
                <a:tc>
                  <a:txBody>
                    <a:bodyPr/>
                    <a:lstStyle/>
                    <a:p>
                      <a:pPr algn="ctr">
                        <a:lnSpc>
                          <a:spcPct val="150000"/>
                        </a:lnSpc>
                        <a:spcBef>
                          <a:spcPts val="300"/>
                        </a:spcBef>
                        <a:buNone/>
                      </a:pPr>
                      <a:r>
                        <a:rPr lang="en-US" sz="1400">
                          <a:effectLst/>
                          <a:latin typeface="Times New Roman" panose="02020603050405020304" pitchFamily="18" charset="0"/>
                          <a:cs typeface="Times New Roman" panose="02020603050405020304" pitchFamily="18" charset="0"/>
                        </a:rPr>
                        <a:t>40</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tc>
                <a:tc>
                  <a:txBody>
                    <a:bodyPr/>
                    <a:lstStyle/>
                    <a:p>
                      <a:pPr algn="just">
                        <a:lnSpc>
                          <a:spcPct val="150000"/>
                        </a:lnSpc>
                        <a:spcBef>
                          <a:spcPts val="300"/>
                        </a:spcBef>
                        <a:buNone/>
                      </a:pPr>
                      <a:r>
                        <a:rPr lang="en-US" sz="1400">
                          <a:effectLst/>
                          <a:latin typeface="Times New Roman" panose="02020603050405020304" pitchFamily="18" charset="0"/>
                          <a:cs typeface="Times New Roman" panose="02020603050405020304" pitchFamily="18" charset="0"/>
                        </a:rPr>
                        <a:t>GO-DoA/[TEA] [Stearate] 0.2%</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153" marR="24153" marT="0" marB="0" anchor="b"/>
                </a:tc>
                <a:tc>
                  <a:txBody>
                    <a:bodyPr/>
                    <a:lstStyle/>
                    <a:p>
                      <a:pPr algn="l" fontAlgn="b">
                        <a:buNone/>
                      </a:pPr>
                      <a:r>
                        <a:rPr lang="en-US" sz="1100" b="0" i="0" u="none" strike="noStrike">
                          <a:solidFill>
                            <a:srgbClr val="000000"/>
                          </a:solidFill>
                          <a:effectLst/>
                          <a:latin typeface="Calibri" panose="020F0502020204030204" pitchFamily="34" charset="0"/>
                        </a:rPr>
                        <a:t>65</a:t>
                      </a:r>
                    </a:p>
                  </a:txBody>
                  <a:tcPr marL="7620" marR="7620" marT="7620" marB="0" anchor="b"/>
                </a:tc>
                <a:tc>
                  <a:txBody>
                    <a:bodyPr/>
                    <a:lstStyle/>
                    <a:p>
                      <a:pPr algn="l" fontAlgn="b">
                        <a:buNone/>
                      </a:pPr>
                      <a:r>
                        <a:rPr lang="en-US" sz="1100" b="0" i="0" u="none" strike="noStrike" dirty="0">
                          <a:solidFill>
                            <a:srgbClr val="000000"/>
                          </a:solidFill>
                          <a:effectLst/>
                          <a:latin typeface="Calibri" panose="020F0502020204030204" pitchFamily="34" charset="0"/>
                        </a:rPr>
                        <a:t>50</a:t>
                      </a:r>
                    </a:p>
                  </a:txBody>
                  <a:tcPr marL="7620" marR="7620" marT="7620" marB="0" anchor="b"/>
                </a:tc>
                <a:extLst>
                  <a:ext uri="{0D108BD9-81ED-4DB2-BD59-A6C34878D82A}">
                    <a16:rowId xmlns:a16="http://schemas.microsoft.com/office/drawing/2014/main" val="1186369982"/>
                  </a:ext>
                </a:extLst>
              </a:tr>
            </a:tbl>
          </a:graphicData>
        </a:graphic>
      </p:graphicFrame>
      <p:sp>
        <p:nvSpPr>
          <p:cNvPr id="6" name="Rectangle 1">
            <a:extLst>
              <a:ext uri="{FF2B5EF4-FFF2-40B4-BE49-F238E27FC236}">
                <a16:creationId xmlns:a16="http://schemas.microsoft.com/office/drawing/2014/main" id="{C5CD2F2E-FCD7-55BF-287D-DEDFB0DA4623}"/>
              </a:ext>
            </a:extLst>
          </p:cNvPr>
          <p:cNvSpPr>
            <a:spLocks noChangeArrowheads="1"/>
          </p:cNvSpPr>
          <p:nvPr/>
        </p:nvSpPr>
        <p:spPr bwMode="auto">
          <a:xfrm>
            <a:off x="76200" y="12669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Bảng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3.4: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Kết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quả</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đo</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khả</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năng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giảm</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ma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sát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của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các</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mẫu</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phụ</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gia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chứa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GO-</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DoA</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và</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chất</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a:t>
            </a:r>
            <a:r>
              <a:rPr kumimoji="0" lang="en-US" altLang="en-US" sz="1400" b="0" i="1" u="none" strike="noStrike" cap="none" normalizeH="0" baseline="0" dirty="0" err="1" bmk="_Toc190382242">
                <a:ln>
                  <a:noFill/>
                </a:ln>
                <a:solidFill>
                  <a:srgbClr val="000000"/>
                </a:solidFill>
                <a:effectLst/>
                <a:latin typeface="Arial" panose="020B0604020202020204" pitchFamily="34" charset="0"/>
                <a:ea typeface="Times New Roman" panose="02020603050405020304" pitchFamily="18" charset="0"/>
              </a:rPr>
              <a:t>lỏng</a:t>
            </a:r>
            <a:r>
              <a:rPr kumimoji="0" lang="en-US" altLang="en-US" sz="1400" b="0" i="1" u="none" strike="noStrike" cap="none" normalizeH="0" baseline="0" dirty="0" bmk="_Toc190382242">
                <a:ln>
                  <a:noFill/>
                </a:ln>
                <a:solidFill>
                  <a:srgbClr val="000000"/>
                </a:solidFill>
                <a:effectLst/>
                <a:latin typeface="Arial" panose="020B0604020202020204" pitchFamily="34" charset="0"/>
                <a:ea typeface="Times New Roman" panose="02020603050405020304" pitchFamily="18" charset="0"/>
              </a:rPr>
              <a:t> 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33910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8CA22B06-2B5B-4F8B-8225-ECC6D4B90197}" type="slidenum">
              <a:rPr lang="en-US"/>
              <a:pPr>
                <a:defRPr/>
              </a:pPr>
              <a:t>10</a:t>
            </a:fld>
            <a:endParaRPr lang="en-US" dirty="0"/>
          </a:p>
        </p:txBody>
      </p:sp>
      <p:pic>
        <p:nvPicPr>
          <p:cNvPr id="9" name="Picture 3" descr="C:\Users\Admin\AppData\Local\Temp\Rar$DIa0.754\Logo Truong Dai hoc Mo - Dia chat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5640"/>
            <a:ext cx="1453591" cy="145359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7A8F63E8-8258-2996-4F84-8FD82599F722}"/>
              </a:ext>
            </a:extLst>
          </p:cNvPr>
          <p:cNvSpPr>
            <a:spLocks noGrp="1"/>
          </p:cNvSpPr>
          <p:nvPr>
            <p:ph type="title"/>
          </p:nvPr>
        </p:nvSpPr>
        <p:spPr/>
        <p:txBody>
          <a:bodyPr/>
          <a:lstStyle/>
          <a:p>
            <a:endParaRPr lang="en-US" dirty="0"/>
          </a:p>
        </p:txBody>
      </p:sp>
      <p:pic>
        <p:nvPicPr>
          <p:cNvPr id="11" name="Picture 10">
            <a:extLst>
              <a:ext uri="{FF2B5EF4-FFF2-40B4-BE49-F238E27FC236}">
                <a16:creationId xmlns:a16="http://schemas.microsoft.com/office/drawing/2014/main" id="{FA3107A6-E4A7-0AD6-3970-4DD5F5E1F4A8}"/>
              </a:ext>
            </a:extLst>
          </p:cNvPr>
          <p:cNvPicPr>
            <a:picLocks noChangeAspect="1"/>
          </p:cNvPicPr>
          <p:nvPr/>
        </p:nvPicPr>
        <p:blipFill>
          <a:blip r:embed="rId3"/>
          <a:stretch>
            <a:fillRect/>
          </a:stretch>
        </p:blipFill>
        <p:spPr>
          <a:xfrm>
            <a:off x="1295400" y="204640"/>
            <a:ext cx="8041321" cy="1292464"/>
          </a:xfrm>
          <a:prstGeom prst="rect">
            <a:avLst/>
          </a:prstGeom>
        </p:spPr>
      </p:pic>
      <p:sp>
        <p:nvSpPr>
          <p:cNvPr id="3" name="TextBox 2">
            <a:extLst>
              <a:ext uri="{FF2B5EF4-FFF2-40B4-BE49-F238E27FC236}">
                <a16:creationId xmlns:a16="http://schemas.microsoft.com/office/drawing/2014/main" id="{A147DF82-F04B-79BA-0474-5B21990659D5}"/>
              </a:ext>
            </a:extLst>
          </p:cNvPr>
          <p:cNvSpPr txBox="1"/>
          <p:nvPr/>
        </p:nvSpPr>
        <p:spPr>
          <a:xfrm>
            <a:off x="914400" y="1893422"/>
            <a:ext cx="7202261" cy="4314001"/>
          </a:xfrm>
          <a:prstGeom prst="rect">
            <a:avLst/>
          </a:prstGeom>
          <a:noFill/>
        </p:spPr>
        <p:txBody>
          <a:bodyPr wrap="square">
            <a:spAutoFit/>
          </a:bodyPr>
          <a:lstStyle/>
          <a:p>
            <a:pPr>
              <a:spcBef>
                <a:spcPts val="0"/>
              </a:spcBef>
              <a:buNone/>
            </a:pPr>
            <a:r>
              <a:rPr lang="en-US" sz="1400" dirty="0">
                <a:effectLst/>
                <a:latin typeface="Times New Roman" panose="02020603050405020304" pitchFamily="18" charset="0"/>
                <a:ea typeface="Times New Roman" panose="02020603050405020304" pitchFamily="18" charset="0"/>
              </a:rPr>
              <a:t>Trong </a:t>
            </a:r>
            <a:r>
              <a:rPr lang="en-US" sz="1400" dirty="0" err="1">
                <a:effectLst/>
                <a:latin typeface="Times New Roman" panose="02020603050405020304" pitchFamily="18" charset="0"/>
                <a:ea typeface="Times New Roman" panose="02020603050405020304" pitchFamily="18" charset="0"/>
              </a:rPr>
              <a:t>công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việc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này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chúng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đã</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làm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được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nội</a:t>
            </a:r>
            <a:r>
              <a:rPr lang="en-US" sz="1400" dirty="0">
                <a:effectLst/>
                <a:latin typeface="Times New Roman" panose="02020603050405020304" pitchFamily="18" charset="0"/>
                <a:ea typeface="Times New Roman" panose="02020603050405020304" pitchFamily="18" charset="0"/>
              </a:rPr>
              <a:t> dung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đưa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kết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luận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sau</a:t>
            </a:r>
            <a:r>
              <a:rPr lang="en-US" sz="1400" dirty="0">
                <a:effectLst/>
                <a:latin typeface="Times New Roman" panose="02020603050405020304" pitchFamily="18" charset="0"/>
                <a:ea typeface="Times New Roman" panose="02020603050405020304" pitchFamily="18" charset="0"/>
              </a:rPr>
              <a:t>:</a:t>
            </a:r>
          </a:p>
          <a:p>
            <a:pPr algn="just">
              <a:spcBef>
                <a:spcPts val="0"/>
              </a:spcBef>
              <a:buNone/>
            </a:pPr>
            <a:r>
              <a:rPr lang="vi-VN"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Tìm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hiểu</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hệ</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cấu</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trúc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ổn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định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biến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acid </a:t>
            </a:r>
            <a:r>
              <a:rPr lang="en-US" sz="1400" dirty="0" err="1">
                <a:effectLst/>
                <a:latin typeface="Times New Roman" panose="02020603050405020304" pitchFamily="18" charset="0"/>
                <a:ea typeface="Times New Roman" panose="02020603050405020304" pitchFamily="18" charset="0"/>
              </a:rPr>
              <a:t>béo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năng</a:t>
            </a:r>
            <a:r>
              <a:rPr lang="en-US" sz="1400" dirty="0">
                <a:effectLst/>
                <a:latin typeface="Times New Roman" panose="02020603050405020304" pitchFamily="18" charset="0"/>
                <a:ea typeface="Times New Roman" panose="02020603050405020304" pitchFamily="18" charset="0"/>
              </a:rPr>
              <a: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biến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acid </a:t>
            </a:r>
            <a:r>
              <a:rPr lang="en-US" sz="1400" dirty="0" err="1">
                <a:effectLst/>
                <a:latin typeface="Times New Roman" panose="02020603050405020304" pitchFamily="18" charset="0"/>
                <a:ea typeface="Times New Roman" panose="02020603050405020304" pitchFamily="18" charset="0"/>
              </a:rPr>
              <a:t>béo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bề</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mặt</a:t>
            </a:r>
            <a:r>
              <a:rPr lang="en-US" sz="1400" dirty="0">
                <a:effectLst/>
                <a:latin typeface="Times New Roman" panose="02020603050405020304" pitchFamily="18" charset="0"/>
                <a:ea typeface="Times New Roman" panose="02020603050405020304" pitchFamily="18" charset="0"/>
              </a:rPr>
              <a: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sử</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dụng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biến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acid </a:t>
            </a:r>
            <a:r>
              <a:rPr lang="en-US" sz="1400" dirty="0" err="1">
                <a:effectLst/>
                <a:latin typeface="Times New Roman" panose="02020603050405020304" pitchFamily="18" charset="0"/>
                <a:ea typeface="Times New Roman" panose="02020603050405020304" pitchFamily="18" charset="0"/>
              </a:rPr>
              <a:t>béo</a:t>
            </a:r>
            <a:r>
              <a:rPr lang="en-US" sz="1400" dirty="0">
                <a:effectLst/>
                <a:latin typeface="Times New Roman" panose="02020603050405020304" pitchFamily="18" charset="0"/>
                <a:ea typeface="Times New Roman" panose="02020603050405020304" pitchFamily="18" charset="0"/>
              </a:rPr>
              <a:t>.</a:t>
            </a:r>
          </a:p>
          <a:p>
            <a:pPr algn="just">
              <a:spcBef>
                <a:spcPts val="0"/>
              </a:spcBef>
              <a:buNone/>
            </a:pP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Đã</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tiến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hành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đánh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giá</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khả</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năng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moment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hệ</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gồm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err="1">
                <a:ea typeface="Times New Roman" panose="02020603050405020304" pitchFamily="18" charset="0"/>
              </a:rPr>
              <a:t>Do</a:t>
            </a:r>
            <a:r>
              <a:rPr lang="en-US" sz="1400" dirty="0" err="1">
                <a:effectLst/>
                <a:latin typeface="Times New Roman" panose="02020603050405020304" pitchFamily="18" charset="0"/>
                <a:ea typeface="Times New Roman" panose="02020603050405020304" pitchFamily="18" charset="0"/>
              </a:rPr>
              <a:t>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rGO-OcA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lỏng</a:t>
            </a:r>
            <a:r>
              <a:rPr lang="en-US" sz="1400" dirty="0">
                <a:effectLst/>
                <a:latin typeface="Times New Roman" panose="02020603050405020304" pitchFamily="18" charset="0"/>
                <a:ea typeface="Times New Roman" panose="02020603050405020304" pitchFamily="18" charset="0"/>
              </a:rPr>
              <a:t> ion </a:t>
            </a:r>
            <a:r>
              <a:rPr lang="en-US" sz="1400" dirty="0" err="1">
                <a:effectLst/>
                <a:latin typeface="Times New Roman" panose="02020603050405020304" pitchFamily="18" charset="0"/>
                <a:ea typeface="Times New Roman" panose="02020603050405020304" pitchFamily="18" charset="0"/>
              </a:rPr>
              <a:t>khác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nhau</a:t>
            </a:r>
            <a:r>
              <a:rPr lang="en-US" sz="1400" dirty="0">
                <a:effectLst/>
                <a:latin typeface="Times New Roman" panose="02020603050405020304" pitchFamily="18" charset="0"/>
                <a:ea typeface="Times New Roman" panose="02020603050405020304" pitchFamily="18" charset="0"/>
              </a:rPr>
              <a:t>. Các </a:t>
            </a:r>
            <a:r>
              <a:rPr lang="en-US" sz="1400" dirty="0" err="1">
                <a:effectLst/>
                <a:latin typeface="Times New Roman" panose="02020603050405020304" pitchFamily="18" charset="0"/>
                <a:ea typeface="Times New Roman" panose="02020603050405020304" pitchFamily="18" charset="0"/>
              </a:rPr>
              <a:t>hệ</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rGO-DoA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có</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tính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năng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tốt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hệ</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rGO-OcA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a:t>
            </a:r>
          </a:p>
          <a:p>
            <a:pPr algn="just">
              <a:spcBef>
                <a:spcPts val="0"/>
              </a:spcBef>
              <a:spcAft>
                <a:spcPts val="1000"/>
              </a:spcAft>
              <a:buNone/>
            </a:pPr>
            <a:r>
              <a:rPr lang="en-US" sz="1400" dirty="0">
                <a:effectLst/>
                <a:latin typeface="Times New Roman" panose="02020603050405020304" pitchFamily="18" charset="0"/>
                <a:ea typeface="Times New Roman" panose="02020603050405020304" pitchFamily="18" charset="0"/>
              </a:rPr>
              <a:t>- Moment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hỗn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hợp</a:t>
            </a:r>
            <a:r>
              <a:rPr lang="en-US" sz="1400" dirty="0">
                <a:effectLst/>
                <a:latin typeface="Times New Roman" panose="02020603050405020304" pitchFamily="18" charset="0"/>
                <a:ea typeface="Times New Roman" panose="02020603050405020304" pitchFamily="18" charset="0"/>
              </a:rPr>
              <a:t> GO </a:t>
            </a:r>
            <a:r>
              <a:rPr lang="en-US" sz="1400" dirty="0" err="1">
                <a:effectLst/>
                <a:latin typeface="Times New Roman" panose="02020603050405020304" pitchFamily="18" charset="0"/>
                <a:ea typeface="Times New Roman" panose="02020603050405020304" pitchFamily="18" charset="0"/>
              </a:rPr>
              <a:t>hoặc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rGO-DoA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hoặc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err="1">
                <a:ea typeface="Times New Roman" panose="02020603050405020304" pitchFamily="18" charset="0"/>
              </a:rPr>
              <a:t>Oc</a:t>
            </a:r>
            <a:r>
              <a:rPr lang="en-US" sz="1400" dirty="0" err="1">
                <a:effectLst/>
                <a:latin typeface="Times New Roman" panose="02020603050405020304" pitchFamily="18" charset="0"/>
                <a:ea typeface="Times New Roman" panose="02020603050405020304" pitchFamily="18" charset="0"/>
              </a:rPr>
              <a:t>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lỏng</a:t>
            </a:r>
            <a:r>
              <a:rPr lang="en-US" sz="1400" dirty="0">
                <a:effectLst/>
                <a:latin typeface="Times New Roman" panose="02020603050405020304" pitchFamily="18" charset="0"/>
                <a:ea typeface="Times New Roman" panose="02020603050405020304" pitchFamily="18" charset="0"/>
              </a:rPr>
              <a:t> ion) </a:t>
            </a:r>
            <a:r>
              <a:rPr lang="en-US" sz="1400" dirty="0" err="1">
                <a:effectLst/>
                <a:latin typeface="Times New Roman" panose="02020603050405020304" pitchFamily="18" charset="0"/>
                <a:ea typeface="Times New Roman" panose="02020603050405020304" pitchFamily="18" charset="0"/>
              </a:rPr>
              <a:t>thay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đổi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thuộc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cấu</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trúc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cation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anion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lỏng</a:t>
            </a:r>
            <a:r>
              <a:rPr lang="en-US" sz="1400" dirty="0">
                <a:effectLst/>
                <a:latin typeface="Times New Roman" panose="02020603050405020304" pitchFamily="18" charset="0"/>
                <a:ea typeface="Times New Roman" panose="02020603050405020304" pitchFamily="18" charset="0"/>
              </a:rPr>
              <a:t> ion.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cùng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một</a:t>
            </a:r>
            <a:r>
              <a:rPr lang="en-US" sz="1400" dirty="0">
                <a:effectLst/>
                <a:latin typeface="Times New Roman" panose="02020603050405020304" pitchFamily="18" charset="0"/>
                <a:ea typeface="Times New Roman" panose="02020603050405020304" pitchFamily="18" charset="0"/>
              </a:rPr>
              <a:t> anion, moment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theo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trật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tự</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OMIM</a:t>
            </a:r>
            <a:r>
              <a:rPr lang="en-US" sz="1400" dirty="0">
                <a:effectLst/>
                <a:latin typeface="Times New Roman" panose="02020603050405020304" pitchFamily="18" charset="0"/>
                <a:ea typeface="Times New Roman" panose="02020603050405020304" pitchFamily="18" charset="0"/>
              </a:rPr>
              <a:t>] &gt; [</a:t>
            </a:r>
            <a:r>
              <a:rPr lang="en-US" sz="1400" dirty="0" err="1">
                <a:effectLst/>
                <a:latin typeface="Times New Roman" panose="02020603050405020304" pitchFamily="18" charset="0"/>
                <a:ea typeface="Times New Roman" panose="02020603050405020304" pitchFamily="18" charset="0"/>
              </a:rPr>
              <a:t>OcA</a:t>
            </a:r>
            <a:r>
              <a:rPr lang="en-US" sz="1400" dirty="0">
                <a:effectLst/>
                <a:latin typeface="Times New Roman" panose="02020603050405020304" pitchFamily="18" charset="0"/>
                <a:ea typeface="Times New Roman" panose="02020603050405020304" pitchFamily="18" charset="0"/>
              </a:rPr>
              <a:t>] &gt; [</a:t>
            </a:r>
            <a:r>
              <a:rPr lang="en-US" sz="1400" dirty="0" err="1">
                <a:effectLst/>
                <a:latin typeface="Times New Roman" panose="02020603050405020304" pitchFamily="18" charset="0"/>
                <a:ea typeface="Times New Roman" panose="02020603050405020304" pitchFamily="18" charset="0"/>
              </a:rPr>
              <a:t>Aliquat</a:t>
            </a:r>
            <a:r>
              <a:rPr lang="en-US" sz="1400" dirty="0">
                <a:effectLst/>
                <a:latin typeface="Times New Roman" panose="02020603050405020304" pitchFamily="18" charset="0"/>
                <a:ea typeface="Times New Roman" panose="02020603050405020304" pitchFamily="18" charset="0"/>
              </a:rPr>
              <a:t>] &gt; [TEA].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cùng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một</a:t>
            </a:r>
            <a:r>
              <a:rPr lang="en-US" sz="1400" dirty="0">
                <a:effectLst/>
                <a:latin typeface="Times New Roman" panose="02020603050405020304" pitchFamily="18" charset="0"/>
                <a:ea typeface="Times New Roman" panose="02020603050405020304" pitchFamily="18" charset="0"/>
              </a:rPr>
              <a:t> cation, moment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theo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trật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tự</a:t>
            </a:r>
            <a:r>
              <a:rPr lang="en-US" sz="1400" dirty="0">
                <a:effectLst/>
                <a:latin typeface="Times New Roman" panose="02020603050405020304" pitchFamily="18" charset="0"/>
                <a:ea typeface="Times New Roman" panose="02020603050405020304" pitchFamily="18" charset="0"/>
              </a:rPr>
              <a:t>: [RSO] &gt; [WO] &gt; [Oleate] &gt;[CO] &gt;[Stearate]   </a:t>
            </a:r>
          </a:p>
          <a:p>
            <a:pPr algn="just">
              <a:spcBef>
                <a:spcPts val="0"/>
              </a:spcBef>
              <a:buNone/>
            </a:pP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Sự</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thay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đổi</a:t>
            </a:r>
            <a:r>
              <a:rPr lang="en-US" sz="1400" dirty="0">
                <a:effectLst/>
                <a:latin typeface="Times New Roman" panose="02020603050405020304" pitchFamily="18" charset="0"/>
                <a:ea typeface="Times New Roman" panose="02020603050405020304" pitchFamily="18" charset="0"/>
              </a:rPr>
              <a:t> moment 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có</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mối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tương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quan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chặt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chẽ</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độ</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ổn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định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rắn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rGO-DoA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rGO-OcA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trong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trong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a:t>
            </a:r>
          </a:p>
          <a:p>
            <a:pPr algn="just">
              <a:spcBef>
                <a:spcPts val="0"/>
              </a:spcBef>
              <a:buNone/>
            </a:pP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Độ</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moment</a:t>
            </a:r>
            <a:r>
              <a:rPr lang="en-US" sz="1400" spc="-28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ma </a:t>
            </a:r>
            <a:r>
              <a:rPr lang="en-US" sz="1400" dirty="0" err="1">
                <a:effectLst/>
                <a:latin typeface="Times New Roman" panose="02020603050405020304" pitchFamily="18" charset="0"/>
                <a:ea typeface="Times New Roman" panose="02020603050405020304" pitchFamily="18" charset="0"/>
              </a:rPr>
              <a:t>sát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của</a:t>
            </a:r>
            <a:r>
              <a:rPr lang="en-US" sz="1400" spc="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dung </a:t>
            </a:r>
            <a:r>
              <a:rPr lang="en-US" sz="1400" dirty="0" err="1">
                <a:effectLst/>
                <a:latin typeface="Times New Roman" panose="02020603050405020304" pitchFamily="18" charset="0"/>
                <a:ea typeface="Times New Roman" panose="02020603050405020304" pitchFamily="18" charset="0"/>
              </a:rPr>
              <a:t>dịch</a:t>
            </a:r>
            <a:r>
              <a:rPr lang="en-US" sz="1400" spc="5"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khoan</a:t>
            </a:r>
            <a:r>
              <a:rPr lang="en-US" sz="1400" spc="-5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có</a:t>
            </a:r>
            <a:r>
              <a:rPr lang="en-US" sz="1400" spc="-45"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chứa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spc="-5"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spc="-5"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là</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hỗn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hợp</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rGO</a:t>
            </a:r>
            <a:r>
              <a:rPr lang="en-US" sz="1400" dirty="0">
                <a:effectLst/>
                <a:latin typeface="Times New Roman" panose="02020603050405020304" pitchFamily="18" charset="0"/>
                <a:ea typeface="Times New Roman" panose="02020603050405020304" pitchFamily="18" charset="0"/>
              </a:rPr>
              <a:t>, </a:t>
            </a:r>
            <a:r>
              <a:rPr lang="en-US" sz="1400" dirty="0" err="1">
                <a:ea typeface="Times New Roman" panose="02020603050405020304" pitchFamily="18" charset="0"/>
              </a:rPr>
              <a:t>rGO-DoA</a:t>
            </a:r>
            <a:r>
              <a:rPr lang="en-US" sz="1400" dirty="0">
                <a:ea typeface="Times New Roman" panose="02020603050405020304" pitchFamily="18" charset="0"/>
              </a:rPr>
              <a:t>, </a:t>
            </a:r>
            <a:r>
              <a:rPr lang="en-US" sz="1400" dirty="0" err="1">
                <a:ea typeface="Times New Roman" panose="02020603050405020304" pitchFamily="18" charset="0"/>
              </a:rPr>
              <a:t>rGO-OcA</a:t>
            </a:r>
            <a:r>
              <a:rPr lang="en-US" sz="1400" dirty="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lỏng</a:t>
            </a:r>
            <a:r>
              <a:rPr lang="en-US" sz="1400" dirty="0">
                <a:effectLst/>
                <a:latin typeface="Times New Roman" panose="02020603050405020304" pitchFamily="18" charset="0"/>
                <a:ea typeface="Times New Roman" panose="02020603050405020304" pitchFamily="18" charset="0"/>
              </a:rPr>
              <a:t> ion </a:t>
            </a:r>
            <a:r>
              <a:rPr lang="en-US" sz="1400" dirty="0" err="1">
                <a:effectLst/>
                <a:latin typeface="Times New Roman" panose="02020603050405020304" pitchFamily="18" charset="0"/>
                <a:ea typeface="Times New Roman" panose="02020603050405020304" pitchFamily="18" charset="0"/>
              </a:rPr>
              <a:t>dạng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OcA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và</a:t>
            </a:r>
            <a:r>
              <a:rPr lang="en-US" sz="1400" dirty="0">
                <a:effectLst/>
                <a:latin typeface="Times New Roman" panose="02020603050405020304" pitchFamily="18" charset="0"/>
                <a:ea typeface="Times New Roman" panose="02020603050405020304" pitchFamily="18" charset="0"/>
              </a:rPr>
              <a:t> [TEA]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nhiều</a:t>
            </a:r>
            <a:r>
              <a:rPr lang="en-US" sz="1400" dirty="0">
                <a:effectLst/>
                <a:latin typeface="Times New Roman" panose="02020603050405020304" pitchFamily="18" charset="0"/>
                <a:ea typeface="Times New Roman" panose="02020603050405020304" pitchFamily="18" charset="0"/>
              </a:rPr>
              <a:t> so </a:t>
            </a:r>
            <a:r>
              <a:rPr lang="en-US" sz="1400" dirty="0" err="1">
                <a:effectLst/>
                <a:latin typeface="Times New Roman" panose="02020603050405020304" pitchFamily="18" charset="0"/>
                <a:ea typeface="Times New Roman" panose="02020603050405020304" pitchFamily="18" charset="0"/>
              </a:rPr>
              <a:t>với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trước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nung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tuy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nhiên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vẫn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cao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hơn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tiêu</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chuẩn</a:t>
            </a:r>
            <a:r>
              <a:rPr lang="en-US" sz="1400" dirty="0">
                <a:effectLst/>
                <a:latin typeface="Times New Roman" panose="02020603050405020304" pitchFamily="18" charset="0"/>
                <a:ea typeface="Times New Roman" panose="02020603050405020304" pitchFamily="18" charset="0"/>
              </a:rPr>
              <a:t> (&gt;50%). </a:t>
            </a:r>
            <a:r>
              <a:rPr lang="en-US" sz="1400" dirty="0" err="1">
                <a:effectLst/>
                <a:latin typeface="Times New Roman" panose="02020603050405020304" pitchFamily="18" charset="0"/>
                <a:ea typeface="Times New Roman" panose="02020603050405020304" pitchFamily="18" charset="0"/>
              </a:rPr>
              <a:t>Điều</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này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có</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thể</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lý</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là</a:t>
            </a:r>
            <a:r>
              <a:rPr lang="en-US" sz="1400" dirty="0">
                <a:effectLst/>
                <a:latin typeface="Times New Roman" panose="02020603050405020304" pitchFamily="18" charset="0"/>
                <a:ea typeface="Times New Roman" panose="02020603050405020304" pitchFamily="18" charset="0"/>
              </a:rPr>
              <a:t> do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lỏng</a:t>
            </a:r>
            <a:r>
              <a:rPr lang="en-US" sz="1400" dirty="0">
                <a:effectLst/>
                <a:latin typeface="Times New Roman" panose="02020603050405020304" pitchFamily="18" charset="0"/>
                <a:ea typeface="Times New Roman" panose="02020603050405020304" pitchFamily="18" charset="0"/>
              </a:rPr>
              <a:t> ion </a:t>
            </a:r>
            <a:r>
              <a:rPr lang="en-US" sz="1400" dirty="0" err="1">
                <a:effectLst/>
                <a:latin typeface="Times New Roman" panose="02020603050405020304" pitchFamily="18" charset="0"/>
                <a:ea typeface="Times New Roman" panose="02020603050405020304" pitchFamily="18" charset="0"/>
              </a:rPr>
              <a:t>dạng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này</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không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bền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khi</a:t>
            </a:r>
            <a:r>
              <a:rPr lang="en-US" sz="1400" dirty="0">
                <a:effectLst/>
                <a:latin typeface="Times New Roman" panose="02020603050405020304" pitchFamily="18" charset="0"/>
                <a:ea typeface="Times New Roman" panose="02020603050405020304" pitchFamily="18" charset="0"/>
              </a:rPr>
              <a:t> ở </a:t>
            </a:r>
            <a:r>
              <a:rPr lang="en-US" sz="1400" dirty="0" err="1">
                <a:effectLst/>
                <a:latin typeface="Times New Roman" panose="02020603050405020304" pitchFamily="18" charset="0"/>
                <a:ea typeface="Times New Roman" panose="02020603050405020304" pitchFamily="18" charset="0"/>
              </a:rPr>
              <a:t>nhiệt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độ</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cao</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nên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khả</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năng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phân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rắn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các</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chất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rắn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bị</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kết</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tụ</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không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phân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ổn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định</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dẫn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đến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khả</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năng</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bôi</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trơn</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giảm</a:t>
            </a:r>
            <a:r>
              <a:rPr lang="en-US" sz="1400" dirty="0">
                <a:effectLst/>
                <a:latin typeface="Times New Roman" panose="02020603050405020304" pitchFamily="18" charset="0"/>
                <a:ea typeface="Times New Roman" panose="02020603050405020304" pitchFamily="18" charset="0"/>
              </a:rPr>
              <a:t>. </a:t>
            </a:r>
          </a:p>
          <a:p>
            <a:pPr algn="ctr">
              <a:spcBef>
                <a:spcPts val="0"/>
              </a:spcBef>
              <a:buNone/>
            </a:pPr>
            <a:r>
              <a:rPr lang="en-US" sz="1400" dirty="0">
                <a:effectLst/>
                <a:latin typeface="Times New Roman" panose="02020603050405020304" pitchFamily="18" charset="0"/>
                <a:ea typeface="Times New Roman" panose="02020603050405020304" pitchFamily="18" charset="0"/>
              </a:rPr>
              <a:t> </a:t>
            </a:r>
          </a:p>
        </p:txBody>
      </p:sp>
      <p:sp>
        <p:nvSpPr>
          <p:cNvPr id="6" name="TextBox 5">
            <a:extLst>
              <a:ext uri="{FF2B5EF4-FFF2-40B4-BE49-F238E27FC236}">
                <a16:creationId xmlns:a16="http://schemas.microsoft.com/office/drawing/2014/main" id="{25E29057-F0FC-7503-570C-F1C1F427D879}"/>
              </a:ext>
            </a:extLst>
          </p:cNvPr>
          <p:cNvSpPr txBox="1"/>
          <p:nvPr/>
        </p:nvSpPr>
        <p:spPr>
          <a:xfrm>
            <a:off x="3759554" y="1359365"/>
            <a:ext cx="1511952" cy="523220"/>
          </a:xfrm>
          <a:prstGeom prst="rect">
            <a:avLst/>
          </a:prstGeom>
          <a:noFill/>
        </p:spPr>
        <p:txBody>
          <a:bodyPr wrap="none" rtlCol="0">
            <a:spAutoFit/>
          </a:bodyPr>
          <a:lstStyle/>
          <a:p>
            <a:r>
              <a:rPr lang="en-US" sz="2800" b="1" dirty="0" err="1"/>
              <a:t>Kết</a:t>
            </a:r>
            <a:r>
              <a:rPr lang="en-US" sz="2800" b="1" dirty="0"/>
              <a:t> </a:t>
            </a:r>
            <a:r>
              <a:rPr lang="en-US" sz="2800" b="1" dirty="0" err="1"/>
              <a:t>luận</a:t>
            </a:r>
            <a:endParaRPr lang="en-US" sz="2800" b="1" dirty="0"/>
          </a:p>
        </p:txBody>
      </p:sp>
    </p:spTree>
    <p:extLst>
      <p:ext uri="{BB962C8B-B14F-4D97-AF65-F5344CB8AC3E}">
        <p14:creationId xmlns:p14="http://schemas.microsoft.com/office/powerpoint/2010/main" val="1898808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8CA22B06-2B5B-4F8B-8225-ECC6D4B90197}" type="slidenum">
              <a:rPr lang="en-US"/>
              <a:pPr>
                <a:defRPr/>
              </a:pPr>
              <a:t>11</a:t>
            </a:fld>
            <a:endParaRPr lang="en-US" dirty="0"/>
          </a:p>
        </p:txBody>
      </p:sp>
      <p:sp>
        <p:nvSpPr>
          <p:cNvPr id="9219" name="Rectangle 2"/>
          <p:cNvSpPr>
            <a:spLocks noGrp="1" noChangeArrowheads="1"/>
          </p:cNvSpPr>
          <p:nvPr>
            <p:ph type="title"/>
          </p:nvPr>
        </p:nvSpPr>
        <p:spPr>
          <a:xfrm>
            <a:off x="1219200" y="2133600"/>
            <a:ext cx="7543800" cy="563563"/>
          </a:xfrm>
        </p:spPr>
        <p:txBody>
          <a:bodyPr/>
          <a:lstStyle/>
          <a:p>
            <a:pPr algn="l"/>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Xin</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trân</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trọng</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cảm</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ơn</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các</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quí</a:t>
            </a:r>
            <a:r>
              <a:rPr lang="en-US" sz="2800" dirty="0">
                <a:solidFill>
                  <a:srgbClr val="FF0000"/>
                </a:solidFill>
                <a:latin typeface="Arial Black" pitchFamily="34" charset="0"/>
                <a:cs typeface="Aldhabi" pitchFamily="2" charset="-78"/>
              </a:rPr>
              <a:t> </a:t>
            </a:r>
            <a:r>
              <a:rPr lang="en-US" sz="2800" dirty="0" err="1">
                <a:solidFill>
                  <a:srgbClr val="FF0000"/>
                </a:solidFill>
                <a:latin typeface="Arial Black" pitchFamily="34" charset="0"/>
                <a:cs typeface="Aldhabi" pitchFamily="2" charset="-78"/>
              </a:rPr>
              <a:t>vị</a:t>
            </a:r>
            <a:endParaRPr lang="en-US" sz="2800" dirty="0">
              <a:solidFill>
                <a:srgbClr val="FF0000"/>
              </a:solidFill>
              <a:latin typeface="Arial Black" pitchFamily="34" charset="0"/>
              <a:cs typeface="Aldhabi" pitchFamily="2" charset="-78"/>
            </a:endParaRPr>
          </a:p>
        </p:txBody>
      </p:sp>
      <p:pic>
        <p:nvPicPr>
          <p:cNvPr id="9" name="Picture 3" descr="C:\Users\Admin\AppData\Local\Temp\Rar$DIa0.754\Logo Truong Dai hoc Mo - Dia chat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06" y="0"/>
            <a:ext cx="1453591" cy="145359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5E9740C-F1A1-5F58-B926-3766C10BA9A6}"/>
              </a:ext>
            </a:extLst>
          </p:cNvPr>
          <p:cNvPicPr>
            <a:picLocks noChangeAspect="1"/>
          </p:cNvPicPr>
          <p:nvPr/>
        </p:nvPicPr>
        <p:blipFill>
          <a:blip r:embed="rId3"/>
          <a:stretch>
            <a:fillRect/>
          </a:stretch>
        </p:blipFill>
        <p:spPr>
          <a:xfrm>
            <a:off x="1295400" y="204640"/>
            <a:ext cx="8041321" cy="1292464"/>
          </a:xfrm>
          <a:prstGeom prst="rect">
            <a:avLst/>
          </a:prstGeom>
        </p:spPr>
      </p:pic>
    </p:spTree>
    <p:extLst>
      <p:ext uri="{BB962C8B-B14F-4D97-AF65-F5344CB8AC3E}">
        <p14:creationId xmlns:p14="http://schemas.microsoft.com/office/powerpoint/2010/main" val="2858966085"/>
      </p:ext>
    </p:extLst>
  </p:cSld>
  <p:clrMapOvr>
    <a:masterClrMapping/>
  </p:clrMapOvr>
</p:sld>
</file>

<file path=ppt/theme/theme1.xml><?xml version="1.0" encoding="utf-8"?>
<a:theme xmlns:a="http://schemas.openxmlformats.org/drawingml/2006/main" name="cdb2004169gl">
  <a:themeElements>
    <a:clrScheme name="cdb2004169gl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cdb2004169g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db2004169gl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cdb2004169gl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cdb2004169gl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Proposal</Template>
  <TotalTime>9054</TotalTime>
  <Words>1595</Words>
  <Application>Microsoft Office PowerPoint</Application>
  <PresentationFormat>On-screen Show (4:3)</PresentationFormat>
  <Paragraphs>283</Paragraphs>
  <Slides>11</Slides>
  <Notes>2</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8" baseType="lpstr">
      <vt:lpstr>Arial</vt:lpstr>
      <vt:lpstr>Arial Black</vt:lpstr>
      <vt:lpstr>Calibri</vt:lpstr>
      <vt:lpstr>Times New Roman</vt:lpstr>
      <vt:lpstr>Wingdings</vt:lpstr>
      <vt:lpstr>cdb2004169gl</vt:lpstr>
      <vt:lpstr>Image</vt:lpstr>
      <vt:lpstr> </vt:lpstr>
      <vt:lpstr>Nội dung</vt:lpstr>
      <vt:lpstr> 1.1. Tính cấp thiết</vt:lpstr>
      <vt:lpstr>PowerPoint Presentation</vt:lpstr>
      <vt:lpstr>PowerPoint Presentation</vt:lpstr>
      <vt:lpstr>PowerPoint Presentation</vt:lpstr>
      <vt:lpstr> 3.2. Nghiên cứu chế tạo và đặc trưng cấu trúc graphene oxide (GO), graphene (rGO), GO biến tính và rGO biến tính</vt:lpstr>
      <vt:lpstr>PowerPoint Presentation</vt:lpstr>
      <vt:lpstr>PowerPoint Presentation</vt:lpstr>
      <vt:lpstr>PowerPoint Presentation</vt:lpstr>
      <vt:lpstr> Xin trân trọng cảm ơn các quí vị</vt:lpstr>
    </vt:vector>
  </TitlesOfParts>
  <Company>MDC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Nhubich</dc:creator>
  <cp:lastModifiedBy>Ngoc C Pham</cp:lastModifiedBy>
  <cp:revision>197</cp:revision>
  <dcterms:created xsi:type="dcterms:W3CDTF">2011-05-25T13:10:34Z</dcterms:created>
  <dcterms:modified xsi:type="dcterms:W3CDTF">2026-07-22T02:07:57Z</dcterms:modified>
</cp:coreProperties>
</file>