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vsdx" ContentType="application/vnd.ms-visio.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02" r:id="rId2"/>
    <p:sldId id="304" r:id="rId3"/>
    <p:sldId id="305" r:id="rId4"/>
    <p:sldId id="306" r:id="rId5"/>
    <p:sldId id="307" r:id="rId6"/>
    <p:sldId id="308" r:id="rId7"/>
    <p:sldId id="303" r:id="rId8"/>
    <p:sldId id="310" r:id="rId9"/>
    <p:sldId id="309" r:id="rId10"/>
    <p:sldId id="312" r:id="rId11"/>
    <p:sldId id="311" r:id="rId12"/>
    <p:sldId id="314" r:id="rId13"/>
    <p:sldId id="313" r:id="rId14"/>
    <p:sldId id="319" r:id="rId15"/>
    <p:sldId id="320" r:id="rId16"/>
    <p:sldId id="315" r:id="rId17"/>
    <p:sldId id="316" r:id="rId18"/>
    <p:sldId id="317" r:id="rId19"/>
    <p:sldId id="323" r:id="rId20"/>
    <p:sldId id="324" r:id="rId21"/>
    <p:sldId id="327" r:id="rId22"/>
    <p:sldId id="328" r:id="rId23"/>
    <p:sldId id="318" r:id="rId24"/>
    <p:sldId id="322" r:id="rId25"/>
    <p:sldId id="296" r:id="rId26"/>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1921" autoAdjust="0"/>
  </p:normalViewPr>
  <p:slideViewPr>
    <p:cSldViewPr>
      <p:cViewPr varScale="1">
        <p:scale>
          <a:sx n="82" d="100"/>
          <a:sy n="82" d="100"/>
        </p:scale>
        <p:origin x="150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C847151-3CFF-2341-2AFC-3B06841B384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a:extLst>
              <a:ext uri="{FF2B5EF4-FFF2-40B4-BE49-F238E27FC236}">
                <a16:creationId xmlns:a16="http://schemas.microsoft.com/office/drawing/2014/main" id="{DC9E5B6B-DB20-DE9C-5E6F-1EBA18FB2875}"/>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005EBDAC-CB35-4C67-9778-F52FBFF898D9}" type="datetimeFigureOut">
              <a:rPr lang="en-US"/>
              <a:pPr>
                <a:defRPr/>
              </a:pPr>
              <a:t>7/28/2026</a:t>
            </a:fld>
            <a:endParaRPr lang="en-US"/>
          </a:p>
        </p:txBody>
      </p:sp>
      <p:sp>
        <p:nvSpPr>
          <p:cNvPr id="4" name="Slide Image Placeholder 3">
            <a:extLst>
              <a:ext uri="{FF2B5EF4-FFF2-40B4-BE49-F238E27FC236}">
                <a16:creationId xmlns:a16="http://schemas.microsoft.com/office/drawing/2014/main" id="{2282C9BB-8E83-3EDE-A62D-D62DD757829E}"/>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638C9E95-F2EB-9229-1709-48E2D8CD2426}"/>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1D140E40-C6D5-C879-F70B-B9D7CD6DE7A1}"/>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a:extLst>
              <a:ext uri="{FF2B5EF4-FFF2-40B4-BE49-F238E27FC236}">
                <a16:creationId xmlns:a16="http://schemas.microsoft.com/office/drawing/2014/main" id="{76DC7D51-E1FD-14EB-669B-A9553C58CB32}"/>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908F95B-BD8C-4E20-AA03-C5BBC2432829}"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Rectangle 18">
            <a:extLst>
              <a:ext uri="{FF2B5EF4-FFF2-40B4-BE49-F238E27FC236}">
                <a16:creationId xmlns:a16="http://schemas.microsoft.com/office/drawing/2014/main" id="{809D6D5D-A873-A1ED-09C5-46162E653416}"/>
              </a:ext>
            </a:extLst>
          </p:cNvPr>
          <p:cNvSpPr>
            <a:spLocks noChangeArrowheads="1"/>
          </p:cNvSpPr>
          <p:nvPr/>
        </p:nvSpPr>
        <p:spPr bwMode="ltGray">
          <a:xfrm>
            <a:off x="0" y="6611938"/>
            <a:ext cx="9144000" cy="260350"/>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US"/>
          </a:p>
        </p:txBody>
      </p:sp>
      <p:pic>
        <p:nvPicPr>
          <p:cNvPr id="3" name="Picture 20">
            <a:extLst>
              <a:ext uri="{FF2B5EF4-FFF2-40B4-BE49-F238E27FC236}">
                <a16:creationId xmlns:a16="http://schemas.microsoft.com/office/drawing/2014/main" id="{15222B6C-65A8-9B9B-EB7D-0C46F831B7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37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14">
            <a:extLst>
              <a:ext uri="{FF2B5EF4-FFF2-40B4-BE49-F238E27FC236}">
                <a16:creationId xmlns:a16="http://schemas.microsoft.com/office/drawing/2014/main" id="{8C1F894B-A413-A417-9ACD-AB3B6D31EFBC}"/>
              </a:ext>
            </a:extLst>
          </p:cNvPr>
          <p:cNvSpPr txBox="1">
            <a:spLocks noChangeArrowheads="1"/>
          </p:cNvSpPr>
          <p:nvPr/>
        </p:nvSpPr>
        <p:spPr bwMode="auto">
          <a:xfrm>
            <a:off x="376238" y="228600"/>
            <a:ext cx="114776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en-US" sz="1600" b="1">
                <a:solidFill>
                  <a:schemeClr val="tx2"/>
                </a:solidFill>
              </a:rPr>
              <a:t>Company</a:t>
            </a:r>
          </a:p>
          <a:p>
            <a:pPr eaLnBrk="1" hangingPunct="1">
              <a:defRPr/>
            </a:pPr>
            <a:r>
              <a:rPr lang="en-US" sz="2400" b="1"/>
              <a:t>LOGO</a:t>
            </a:r>
          </a:p>
        </p:txBody>
      </p:sp>
      <p:sp>
        <p:nvSpPr>
          <p:cNvPr id="3075" name="Rectangle 3"/>
          <p:cNvSpPr>
            <a:spLocks noGrp="1" noChangeArrowheads="1"/>
          </p:cNvSpPr>
          <p:nvPr>
            <p:ph type="subTitle" idx="1"/>
          </p:nvPr>
        </p:nvSpPr>
        <p:spPr bwMode="gray">
          <a:xfrm>
            <a:off x="1371600" y="5867400"/>
            <a:ext cx="6553200" cy="533400"/>
          </a:xfrm>
        </p:spPr>
        <p:txBody>
          <a:bodyPr/>
          <a:lstStyle>
            <a:lvl1pPr marL="0" indent="0" algn="ctr">
              <a:buFont typeface="Wingdings" panose="05000000000000000000" pitchFamily="2" charset="2"/>
              <a:buNone/>
              <a:defRPr sz="1800" b="1">
                <a:solidFill>
                  <a:schemeClr val="tx2"/>
                </a:solidFill>
                <a:latin typeface="Verdana" panose="020B0604030504040204" pitchFamily="34" charset="0"/>
              </a:defRPr>
            </a:lvl1pPr>
          </a:lstStyle>
          <a:p>
            <a:pPr lvl="0"/>
            <a:r>
              <a:rPr lang="en-US" noProof="0"/>
              <a:t>Click to edit Master subtitle style</a:t>
            </a:r>
          </a:p>
        </p:txBody>
      </p:sp>
      <p:sp>
        <p:nvSpPr>
          <p:cNvPr id="3093" name="Rectangle 21"/>
          <p:cNvSpPr>
            <a:spLocks noGrp="1" noChangeArrowheads="1"/>
          </p:cNvSpPr>
          <p:nvPr>
            <p:ph type="ctrTitle" sz="quarter"/>
          </p:nvPr>
        </p:nvSpPr>
        <p:spPr bwMode="gray">
          <a:xfrm>
            <a:off x="0" y="4868863"/>
            <a:ext cx="9144000" cy="720725"/>
          </a:xfrm>
          <a:gradFill rotWithShape="1">
            <a:gsLst>
              <a:gs pos="0">
                <a:schemeClr val="tx1">
                  <a:gamma/>
                  <a:shade val="46275"/>
                  <a:invGamma/>
                </a:schemeClr>
              </a:gs>
              <a:gs pos="50000">
                <a:schemeClr val="tx1"/>
              </a:gs>
              <a:gs pos="100000">
                <a:schemeClr val="tx1">
                  <a:gamma/>
                  <a:shade val="46275"/>
                  <a:invGamma/>
                </a:schemeClr>
              </a:gs>
            </a:gsLst>
            <a:lin ang="0" scaled="1"/>
          </a:gradFill>
          <a:extLst>
            <a:ext uri="{AF507438-7753-43E0-B8FC-AC1667EBCBE1}">
              <a14:hiddenEffects xmlns:a14="http://schemas.microsoft.com/office/drawing/2010/main">
                <a:effectLst>
                  <a:outerShdw dist="81320" dir="3080412" algn="ctr" rotWithShape="0">
                    <a:schemeClr val="tx2">
                      <a:alpha val="50000"/>
                    </a:schemeClr>
                  </a:outerShdw>
                </a:effectLst>
              </a14:hiddenEffects>
            </a:ext>
          </a:extLst>
        </p:spPr>
        <p:txBody>
          <a:bodyPr/>
          <a:lstStyle>
            <a:lvl1pPr>
              <a:defRPr sz="4000"/>
            </a:lvl1pPr>
          </a:lstStyle>
          <a:p>
            <a:pPr lvl="0"/>
            <a:r>
              <a:rPr lang="en-US" altLang="ko-KR" noProof="0"/>
              <a:t>Click to edit Master title style</a:t>
            </a:r>
          </a:p>
        </p:txBody>
      </p:sp>
    </p:spTree>
    <p:extLst>
      <p:ext uri="{BB962C8B-B14F-4D97-AF65-F5344CB8AC3E}">
        <p14:creationId xmlns:p14="http://schemas.microsoft.com/office/powerpoint/2010/main" val="1204680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id="{0A2537E0-8F09-4C42-B444-E6CD332E650F}"/>
              </a:ext>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5" name="Rectangle 6">
            <a:extLst>
              <a:ext uri="{FF2B5EF4-FFF2-40B4-BE49-F238E27FC236}">
                <a16:creationId xmlns:a16="http://schemas.microsoft.com/office/drawing/2014/main" id="{33F60B9B-AF51-094C-18F9-DBFC265A152C}"/>
              </a:ext>
            </a:extLst>
          </p:cNvPr>
          <p:cNvSpPr>
            <a:spLocks noGrp="1" noChangeArrowheads="1"/>
          </p:cNvSpPr>
          <p:nvPr>
            <p:ph type="sldNum" sz="quarter" idx="11"/>
          </p:nvPr>
        </p:nvSpPr>
        <p:spPr>
          <a:ln/>
        </p:spPr>
        <p:txBody>
          <a:bodyPr/>
          <a:lstStyle>
            <a:lvl1pPr>
              <a:defRPr/>
            </a:lvl1pPr>
          </a:lstStyle>
          <a:p>
            <a:fld id="{9A6C1E62-838B-42FD-BAD4-A8D774DD767A}" type="slidenum">
              <a:rPr lang="en-US" altLang="en-US"/>
              <a:pPr/>
              <a:t>‹#›</a:t>
            </a:fld>
            <a:endParaRPr lang="en-US" altLang="en-US"/>
          </a:p>
        </p:txBody>
      </p:sp>
      <p:sp>
        <p:nvSpPr>
          <p:cNvPr id="6" name="Rectangle 4">
            <a:extLst>
              <a:ext uri="{FF2B5EF4-FFF2-40B4-BE49-F238E27FC236}">
                <a16:creationId xmlns:a16="http://schemas.microsoft.com/office/drawing/2014/main" id="{9D9C3EDD-B238-E898-8ECF-20E01629C26E}"/>
              </a:ext>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1654467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5">
            <a:extLst>
              <a:ext uri="{FF2B5EF4-FFF2-40B4-BE49-F238E27FC236}">
                <a16:creationId xmlns:a16="http://schemas.microsoft.com/office/drawing/2014/main" id="{FA0046F6-D4C4-E1D0-8BCF-49A88013F0DD}"/>
              </a:ext>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5" name="Rectangle 6">
            <a:extLst>
              <a:ext uri="{FF2B5EF4-FFF2-40B4-BE49-F238E27FC236}">
                <a16:creationId xmlns:a16="http://schemas.microsoft.com/office/drawing/2014/main" id="{699B7261-AED0-19B7-7474-513217CF024E}"/>
              </a:ext>
            </a:extLst>
          </p:cNvPr>
          <p:cNvSpPr>
            <a:spLocks noGrp="1" noChangeArrowheads="1"/>
          </p:cNvSpPr>
          <p:nvPr>
            <p:ph type="sldNum" sz="quarter" idx="11"/>
          </p:nvPr>
        </p:nvSpPr>
        <p:spPr>
          <a:ln/>
        </p:spPr>
        <p:txBody>
          <a:bodyPr/>
          <a:lstStyle>
            <a:lvl1pPr>
              <a:defRPr/>
            </a:lvl1pPr>
          </a:lstStyle>
          <a:p>
            <a:fld id="{C72944DE-752A-4601-9401-90A445713658}" type="slidenum">
              <a:rPr lang="en-US" altLang="en-US"/>
              <a:pPr/>
              <a:t>‹#›</a:t>
            </a:fld>
            <a:endParaRPr lang="en-US" altLang="en-US"/>
          </a:p>
        </p:txBody>
      </p:sp>
      <p:sp>
        <p:nvSpPr>
          <p:cNvPr id="6" name="Rectangle 4">
            <a:extLst>
              <a:ext uri="{FF2B5EF4-FFF2-40B4-BE49-F238E27FC236}">
                <a16:creationId xmlns:a16="http://schemas.microsoft.com/office/drawing/2014/main" id="{1EC93A54-4890-F47D-20A0-A96DDF326268}"/>
              </a:ext>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889450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152525"/>
            <a:ext cx="4038600" cy="524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52525"/>
            <a:ext cx="4038600" cy="5248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a:extLst>
              <a:ext uri="{FF2B5EF4-FFF2-40B4-BE49-F238E27FC236}">
                <a16:creationId xmlns:a16="http://schemas.microsoft.com/office/drawing/2014/main" id="{96FBF14B-BBD1-A10A-E06D-E367B890EBF7}"/>
              </a:ext>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6" name="Rectangle 6">
            <a:extLst>
              <a:ext uri="{FF2B5EF4-FFF2-40B4-BE49-F238E27FC236}">
                <a16:creationId xmlns:a16="http://schemas.microsoft.com/office/drawing/2014/main" id="{AC96C764-C3F5-C95F-201F-853F98DA2191}"/>
              </a:ext>
            </a:extLst>
          </p:cNvPr>
          <p:cNvSpPr>
            <a:spLocks noGrp="1" noChangeArrowheads="1"/>
          </p:cNvSpPr>
          <p:nvPr>
            <p:ph type="sldNum" sz="quarter" idx="11"/>
          </p:nvPr>
        </p:nvSpPr>
        <p:spPr>
          <a:ln/>
        </p:spPr>
        <p:txBody>
          <a:bodyPr/>
          <a:lstStyle>
            <a:lvl1pPr>
              <a:defRPr/>
            </a:lvl1pPr>
          </a:lstStyle>
          <a:p>
            <a:fld id="{A7CC654E-2358-4873-91D8-DBB4DAA3682C}" type="slidenum">
              <a:rPr lang="en-US" altLang="en-US"/>
              <a:pPr/>
              <a:t>‹#›</a:t>
            </a:fld>
            <a:endParaRPr lang="en-US" altLang="en-US"/>
          </a:p>
        </p:txBody>
      </p:sp>
      <p:sp>
        <p:nvSpPr>
          <p:cNvPr id="7" name="Rectangle 4">
            <a:extLst>
              <a:ext uri="{FF2B5EF4-FFF2-40B4-BE49-F238E27FC236}">
                <a16:creationId xmlns:a16="http://schemas.microsoft.com/office/drawing/2014/main" id="{1F0F3F06-13F6-B117-5CF6-CA301798CAE6}"/>
              </a:ext>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7998273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5">
            <a:extLst>
              <a:ext uri="{FF2B5EF4-FFF2-40B4-BE49-F238E27FC236}">
                <a16:creationId xmlns:a16="http://schemas.microsoft.com/office/drawing/2014/main" id="{14D38894-8122-C5F6-E980-94ACFF3AD40E}"/>
              </a:ext>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8" name="Rectangle 6">
            <a:extLst>
              <a:ext uri="{FF2B5EF4-FFF2-40B4-BE49-F238E27FC236}">
                <a16:creationId xmlns:a16="http://schemas.microsoft.com/office/drawing/2014/main" id="{A0B11675-3D23-FEE2-0398-EAA9BC0E3A30}"/>
              </a:ext>
            </a:extLst>
          </p:cNvPr>
          <p:cNvSpPr>
            <a:spLocks noGrp="1" noChangeArrowheads="1"/>
          </p:cNvSpPr>
          <p:nvPr>
            <p:ph type="sldNum" sz="quarter" idx="11"/>
          </p:nvPr>
        </p:nvSpPr>
        <p:spPr>
          <a:ln/>
        </p:spPr>
        <p:txBody>
          <a:bodyPr/>
          <a:lstStyle>
            <a:lvl1pPr>
              <a:defRPr/>
            </a:lvl1pPr>
          </a:lstStyle>
          <a:p>
            <a:fld id="{E84A348C-3313-4A05-BE21-CB3ABC3AB1CC}" type="slidenum">
              <a:rPr lang="en-US" altLang="en-US"/>
              <a:pPr/>
              <a:t>‹#›</a:t>
            </a:fld>
            <a:endParaRPr lang="en-US" altLang="en-US"/>
          </a:p>
        </p:txBody>
      </p:sp>
      <p:sp>
        <p:nvSpPr>
          <p:cNvPr id="9" name="Rectangle 4">
            <a:extLst>
              <a:ext uri="{FF2B5EF4-FFF2-40B4-BE49-F238E27FC236}">
                <a16:creationId xmlns:a16="http://schemas.microsoft.com/office/drawing/2014/main" id="{29F15C40-4280-5F90-BB21-964E2580B00E}"/>
              </a:ext>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1795102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5">
            <a:extLst>
              <a:ext uri="{FF2B5EF4-FFF2-40B4-BE49-F238E27FC236}">
                <a16:creationId xmlns:a16="http://schemas.microsoft.com/office/drawing/2014/main" id="{847BFA39-927D-38FB-A667-3DA1922DB802}"/>
              </a:ext>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4" name="Rectangle 6">
            <a:extLst>
              <a:ext uri="{FF2B5EF4-FFF2-40B4-BE49-F238E27FC236}">
                <a16:creationId xmlns:a16="http://schemas.microsoft.com/office/drawing/2014/main" id="{A7488ACE-6A6A-0E45-E6E1-86077CF36EBA}"/>
              </a:ext>
            </a:extLst>
          </p:cNvPr>
          <p:cNvSpPr>
            <a:spLocks noGrp="1" noChangeArrowheads="1"/>
          </p:cNvSpPr>
          <p:nvPr>
            <p:ph type="sldNum" sz="quarter" idx="11"/>
          </p:nvPr>
        </p:nvSpPr>
        <p:spPr>
          <a:ln/>
        </p:spPr>
        <p:txBody>
          <a:bodyPr/>
          <a:lstStyle>
            <a:lvl1pPr>
              <a:defRPr/>
            </a:lvl1pPr>
          </a:lstStyle>
          <a:p>
            <a:fld id="{8FC1CA3A-8F13-4D02-A72D-E3683F7C04BD}" type="slidenum">
              <a:rPr lang="en-US" altLang="en-US"/>
              <a:pPr/>
              <a:t>‹#›</a:t>
            </a:fld>
            <a:endParaRPr lang="en-US" altLang="en-US"/>
          </a:p>
        </p:txBody>
      </p:sp>
      <p:sp>
        <p:nvSpPr>
          <p:cNvPr id="5" name="Rectangle 4">
            <a:extLst>
              <a:ext uri="{FF2B5EF4-FFF2-40B4-BE49-F238E27FC236}">
                <a16:creationId xmlns:a16="http://schemas.microsoft.com/office/drawing/2014/main" id="{A2CA2D40-D24A-C76F-E2CE-CF39028FC4AE}"/>
              </a:ext>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1807667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id="{121F15A0-220F-BC94-0984-C42EB414B1D3}"/>
              </a:ext>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3" name="Rectangle 6">
            <a:extLst>
              <a:ext uri="{FF2B5EF4-FFF2-40B4-BE49-F238E27FC236}">
                <a16:creationId xmlns:a16="http://schemas.microsoft.com/office/drawing/2014/main" id="{7DB1E3ED-3134-9B57-6B51-05275D619322}"/>
              </a:ext>
            </a:extLst>
          </p:cNvPr>
          <p:cNvSpPr>
            <a:spLocks noGrp="1" noChangeArrowheads="1"/>
          </p:cNvSpPr>
          <p:nvPr>
            <p:ph type="sldNum" sz="quarter" idx="11"/>
          </p:nvPr>
        </p:nvSpPr>
        <p:spPr>
          <a:ln/>
        </p:spPr>
        <p:txBody>
          <a:bodyPr/>
          <a:lstStyle>
            <a:lvl1pPr>
              <a:defRPr/>
            </a:lvl1pPr>
          </a:lstStyle>
          <a:p>
            <a:fld id="{5EDC6975-4942-4885-9A7D-C2C81ED788B4}" type="slidenum">
              <a:rPr lang="en-US" altLang="en-US"/>
              <a:pPr/>
              <a:t>‹#›</a:t>
            </a:fld>
            <a:endParaRPr lang="en-US" altLang="en-US"/>
          </a:p>
        </p:txBody>
      </p:sp>
      <p:sp>
        <p:nvSpPr>
          <p:cNvPr id="4" name="Rectangle 4">
            <a:extLst>
              <a:ext uri="{FF2B5EF4-FFF2-40B4-BE49-F238E27FC236}">
                <a16:creationId xmlns:a16="http://schemas.microsoft.com/office/drawing/2014/main" id="{54FF3F88-8BDA-BD9F-ED1C-4C4E97A9239F}"/>
              </a:ext>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2841948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5">
            <a:extLst>
              <a:ext uri="{FF2B5EF4-FFF2-40B4-BE49-F238E27FC236}">
                <a16:creationId xmlns:a16="http://schemas.microsoft.com/office/drawing/2014/main" id="{2F760DEF-EEB9-C1C0-6596-80A905659051}"/>
              </a:ext>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6" name="Rectangle 6">
            <a:extLst>
              <a:ext uri="{FF2B5EF4-FFF2-40B4-BE49-F238E27FC236}">
                <a16:creationId xmlns:a16="http://schemas.microsoft.com/office/drawing/2014/main" id="{C0D08DC8-3C26-5839-6C55-046474C5742D}"/>
              </a:ext>
            </a:extLst>
          </p:cNvPr>
          <p:cNvSpPr>
            <a:spLocks noGrp="1" noChangeArrowheads="1"/>
          </p:cNvSpPr>
          <p:nvPr>
            <p:ph type="sldNum" sz="quarter" idx="11"/>
          </p:nvPr>
        </p:nvSpPr>
        <p:spPr>
          <a:ln/>
        </p:spPr>
        <p:txBody>
          <a:bodyPr/>
          <a:lstStyle>
            <a:lvl1pPr>
              <a:defRPr/>
            </a:lvl1pPr>
          </a:lstStyle>
          <a:p>
            <a:fld id="{FCAE945C-1803-4006-B51B-1F07177547F0}" type="slidenum">
              <a:rPr lang="en-US" altLang="en-US"/>
              <a:pPr/>
              <a:t>‹#›</a:t>
            </a:fld>
            <a:endParaRPr lang="en-US" altLang="en-US"/>
          </a:p>
        </p:txBody>
      </p:sp>
      <p:sp>
        <p:nvSpPr>
          <p:cNvPr id="7" name="Rectangle 4">
            <a:extLst>
              <a:ext uri="{FF2B5EF4-FFF2-40B4-BE49-F238E27FC236}">
                <a16:creationId xmlns:a16="http://schemas.microsoft.com/office/drawing/2014/main" id="{CE2E25FB-89C4-10B4-0612-FF735A1DEA2D}"/>
              </a:ext>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891884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5">
            <a:extLst>
              <a:ext uri="{FF2B5EF4-FFF2-40B4-BE49-F238E27FC236}">
                <a16:creationId xmlns:a16="http://schemas.microsoft.com/office/drawing/2014/main" id="{882A0AF2-8B2B-55C6-7EB1-FA16DD59D4C5}"/>
              </a:ext>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6" name="Rectangle 6">
            <a:extLst>
              <a:ext uri="{FF2B5EF4-FFF2-40B4-BE49-F238E27FC236}">
                <a16:creationId xmlns:a16="http://schemas.microsoft.com/office/drawing/2014/main" id="{29504470-DE2C-D2DC-71CB-AD93AF658FB9}"/>
              </a:ext>
            </a:extLst>
          </p:cNvPr>
          <p:cNvSpPr>
            <a:spLocks noGrp="1" noChangeArrowheads="1"/>
          </p:cNvSpPr>
          <p:nvPr>
            <p:ph type="sldNum" sz="quarter" idx="11"/>
          </p:nvPr>
        </p:nvSpPr>
        <p:spPr>
          <a:ln/>
        </p:spPr>
        <p:txBody>
          <a:bodyPr/>
          <a:lstStyle>
            <a:lvl1pPr>
              <a:defRPr/>
            </a:lvl1pPr>
          </a:lstStyle>
          <a:p>
            <a:fld id="{0225DBC5-97AF-461F-8E4A-9ED08D53E6C7}" type="slidenum">
              <a:rPr lang="en-US" altLang="en-US"/>
              <a:pPr/>
              <a:t>‹#›</a:t>
            </a:fld>
            <a:endParaRPr lang="en-US" altLang="en-US"/>
          </a:p>
        </p:txBody>
      </p:sp>
      <p:sp>
        <p:nvSpPr>
          <p:cNvPr id="7" name="Rectangle 4">
            <a:extLst>
              <a:ext uri="{FF2B5EF4-FFF2-40B4-BE49-F238E27FC236}">
                <a16:creationId xmlns:a16="http://schemas.microsoft.com/office/drawing/2014/main" id="{9017C53D-4F6C-11E6-F239-BC118F54118F}"/>
              </a:ext>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34279609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id="{65DE0D9F-C6F6-C0AE-1573-07A5257EA420}"/>
              </a:ext>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5" name="Rectangle 6">
            <a:extLst>
              <a:ext uri="{FF2B5EF4-FFF2-40B4-BE49-F238E27FC236}">
                <a16:creationId xmlns:a16="http://schemas.microsoft.com/office/drawing/2014/main" id="{04FF6758-57D0-8CAF-8B5F-24F871DD915F}"/>
              </a:ext>
            </a:extLst>
          </p:cNvPr>
          <p:cNvSpPr>
            <a:spLocks noGrp="1" noChangeArrowheads="1"/>
          </p:cNvSpPr>
          <p:nvPr>
            <p:ph type="sldNum" sz="quarter" idx="11"/>
          </p:nvPr>
        </p:nvSpPr>
        <p:spPr>
          <a:ln/>
        </p:spPr>
        <p:txBody>
          <a:bodyPr/>
          <a:lstStyle>
            <a:lvl1pPr>
              <a:defRPr/>
            </a:lvl1pPr>
          </a:lstStyle>
          <a:p>
            <a:fld id="{7198FDBC-68A3-44E9-97A3-FCECD2662419}" type="slidenum">
              <a:rPr lang="en-US" altLang="en-US"/>
              <a:pPr/>
              <a:t>‹#›</a:t>
            </a:fld>
            <a:endParaRPr lang="en-US" altLang="en-US"/>
          </a:p>
        </p:txBody>
      </p:sp>
      <p:sp>
        <p:nvSpPr>
          <p:cNvPr id="6" name="Rectangle 4">
            <a:extLst>
              <a:ext uri="{FF2B5EF4-FFF2-40B4-BE49-F238E27FC236}">
                <a16:creationId xmlns:a16="http://schemas.microsoft.com/office/drawing/2014/main" id="{952BDB27-6433-526C-E3E7-65FC97638079}"/>
              </a:ext>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2339633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8450" y="152400"/>
            <a:ext cx="2114550" cy="6248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4800" y="152400"/>
            <a:ext cx="6191250" cy="6248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a:extLst>
              <a:ext uri="{FF2B5EF4-FFF2-40B4-BE49-F238E27FC236}">
                <a16:creationId xmlns:a16="http://schemas.microsoft.com/office/drawing/2014/main" id="{0D78C0CA-F445-4486-151D-52BA3FEAFC5F}"/>
              </a:ext>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5" name="Rectangle 6">
            <a:extLst>
              <a:ext uri="{FF2B5EF4-FFF2-40B4-BE49-F238E27FC236}">
                <a16:creationId xmlns:a16="http://schemas.microsoft.com/office/drawing/2014/main" id="{264CB799-C7CE-E834-F4AA-C2D5717925FF}"/>
              </a:ext>
            </a:extLst>
          </p:cNvPr>
          <p:cNvSpPr>
            <a:spLocks noGrp="1" noChangeArrowheads="1"/>
          </p:cNvSpPr>
          <p:nvPr>
            <p:ph type="sldNum" sz="quarter" idx="11"/>
          </p:nvPr>
        </p:nvSpPr>
        <p:spPr>
          <a:ln/>
        </p:spPr>
        <p:txBody>
          <a:bodyPr/>
          <a:lstStyle>
            <a:lvl1pPr>
              <a:defRPr/>
            </a:lvl1pPr>
          </a:lstStyle>
          <a:p>
            <a:fld id="{6EC30FEF-F138-431B-8B41-1C91CA533D58}" type="slidenum">
              <a:rPr lang="en-US" altLang="en-US"/>
              <a:pPr/>
              <a:t>‹#›</a:t>
            </a:fld>
            <a:endParaRPr lang="en-US" altLang="en-US"/>
          </a:p>
        </p:txBody>
      </p:sp>
      <p:sp>
        <p:nvSpPr>
          <p:cNvPr id="6" name="Rectangle 4">
            <a:extLst>
              <a:ext uri="{FF2B5EF4-FFF2-40B4-BE49-F238E27FC236}">
                <a16:creationId xmlns:a16="http://schemas.microsoft.com/office/drawing/2014/main" id="{48E66B6E-9DBE-A1FC-03F4-46D3AAC2C0C0}"/>
              </a:ext>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16888501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458200" cy="563563"/>
          </a:xfrm>
        </p:spPr>
        <p:txBody>
          <a:bodyPr/>
          <a:lstStyle/>
          <a:p>
            <a:r>
              <a:rPr lang="en-US"/>
              <a:t>Click to edit Master title style</a:t>
            </a:r>
          </a:p>
        </p:txBody>
      </p:sp>
      <p:sp>
        <p:nvSpPr>
          <p:cNvPr id="3" name="Table Placeholder 2"/>
          <p:cNvSpPr>
            <a:spLocks noGrp="1"/>
          </p:cNvSpPr>
          <p:nvPr>
            <p:ph type="tbl" idx="1"/>
          </p:nvPr>
        </p:nvSpPr>
        <p:spPr>
          <a:xfrm>
            <a:off x="457200" y="1152525"/>
            <a:ext cx="8229600" cy="5248275"/>
          </a:xfrm>
        </p:spPr>
        <p:txBody>
          <a:bodyPr/>
          <a:lstStyle/>
          <a:p>
            <a:pPr lvl="0"/>
            <a:r>
              <a:rPr lang="en-US" noProof="0"/>
              <a:t>Click icon to add table</a:t>
            </a:r>
          </a:p>
        </p:txBody>
      </p:sp>
      <p:sp>
        <p:nvSpPr>
          <p:cNvPr id="4" name="Rectangle 5">
            <a:extLst>
              <a:ext uri="{FF2B5EF4-FFF2-40B4-BE49-F238E27FC236}">
                <a16:creationId xmlns:a16="http://schemas.microsoft.com/office/drawing/2014/main" id="{D60427F3-C1E8-1095-3404-C67F175DA9A7}"/>
              </a:ext>
            </a:extLst>
          </p:cNvPr>
          <p:cNvSpPr>
            <a:spLocks noGrp="1" noChangeArrowheads="1"/>
          </p:cNvSpPr>
          <p:nvPr>
            <p:ph type="ftr" sz="quarter" idx="10"/>
          </p:nvPr>
        </p:nvSpPr>
        <p:spPr>
          <a:ln/>
        </p:spPr>
        <p:txBody>
          <a:bodyPr/>
          <a:lstStyle>
            <a:lvl1pPr>
              <a:defRPr/>
            </a:lvl1pPr>
          </a:lstStyle>
          <a:p>
            <a:pPr>
              <a:defRPr/>
            </a:pPr>
            <a:r>
              <a:rPr lang="en-US"/>
              <a:t>Company Logo</a:t>
            </a:r>
          </a:p>
        </p:txBody>
      </p:sp>
      <p:sp>
        <p:nvSpPr>
          <p:cNvPr id="5" name="Rectangle 6">
            <a:extLst>
              <a:ext uri="{FF2B5EF4-FFF2-40B4-BE49-F238E27FC236}">
                <a16:creationId xmlns:a16="http://schemas.microsoft.com/office/drawing/2014/main" id="{A6A649F8-3435-A0A1-4CE7-B82403045F60}"/>
              </a:ext>
            </a:extLst>
          </p:cNvPr>
          <p:cNvSpPr>
            <a:spLocks noGrp="1" noChangeArrowheads="1"/>
          </p:cNvSpPr>
          <p:nvPr>
            <p:ph type="sldNum" sz="quarter" idx="11"/>
          </p:nvPr>
        </p:nvSpPr>
        <p:spPr>
          <a:ln/>
        </p:spPr>
        <p:txBody>
          <a:bodyPr/>
          <a:lstStyle>
            <a:lvl1pPr>
              <a:defRPr/>
            </a:lvl1pPr>
          </a:lstStyle>
          <a:p>
            <a:fld id="{525D5CFB-74ED-4770-83D2-67B8977C4E3D}" type="slidenum">
              <a:rPr lang="en-US" altLang="en-US"/>
              <a:pPr/>
              <a:t>‹#›</a:t>
            </a:fld>
            <a:endParaRPr lang="en-US" altLang="en-US"/>
          </a:p>
        </p:txBody>
      </p:sp>
      <p:sp>
        <p:nvSpPr>
          <p:cNvPr id="6" name="Rectangle 4">
            <a:extLst>
              <a:ext uri="{FF2B5EF4-FFF2-40B4-BE49-F238E27FC236}">
                <a16:creationId xmlns:a16="http://schemas.microsoft.com/office/drawing/2014/main" id="{858455F4-6E0E-4C89-45B8-AFDF8975DE26}"/>
              </a:ext>
            </a:extLst>
          </p:cNvPr>
          <p:cNvSpPr>
            <a:spLocks noGrp="1" noChangeArrowheads="1"/>
          </p:cNvSpPr>
          <p:nvPr>
            <p:ph type="dt" sz="half" idx="12"/>
          </p:nvPr>
        </p:nvSpPr>
        <p:spPr>
          <a:ln/>
        </p:spPr>
        <p:txBody>
          <a:bodyPr/>
          <a:lstStyle>
            <a:lvl1pPr>
              <a:defRPr/>
            </a:lvl1pPr>
          </a:lstStyle>
          <a:p>
            <a:pPr>
              <a:defRPr/>
            </a:pPr>
            <a:r>
              <a:rPr lang="en-US"/>
              <a:t>www.themegallery.com</a:t>
            </a:r>
          </a:p>
        </p:txBody>
      </p:sp>
    </p:spTree>
    <p:extLst>
      <p:ext uri="{BB962C8B-B14F-4D97-AF65-F5344CB8AC3E}">
        <p14:creationId xmlns:p14="http://schemas.microsoft.com/office/powerpoint/2010/main" val="2588576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9" name="Rectangle 15">
            <a:extLst>
              <a:ext uri="{FF2B5EF4-FFF2-40B4-BE49-F238E27FC236}">
                <a16:creationId xmlns:a16="http://schemas.microsoft.com/office/drawing/2014/main" id="{6143FD5E-1F14-E96A-B32E-FF141C52310C}"/>
              </a:ext>
            </a:extLst>
          </p:cNvPr>
          <p:cNvSpPr>
            <a:spLocks noChangeArrowheads="1"/>
          </p:cNvSpPr>
          <p:nvPr/>
        </p:nvSpPr>
        <p:spPr bwMode="ltGray">
          <a:xfrm>
            <a:off x="0" y="0"/>
            <a:ext cx="9144000" cy="836613"/>
          </a:xfrm>
          <a:prstGeom prst="rect">
            <a:avLst/>
          </a:prstGeom>
          <a:gradFill rotWithShape="1">
            <a:gsLst>
              <a:gs pos="0">
                <a:schemeClr val="tx1">
                  <a:gamma/>
                  <a:shade val="46275"/>
                  <a:invGamma/>
                </a:schemeClr>
              </a:gs>
              <a:gs pos="50000">
                <a:schemeClr val="tx1"/>
              </a:gs>
              <a:gs pos="100000">
                <a:schemeClr val="tx1">
                  <a:gamma/>
                  <a:shade val="46275"/>
                  <a:invGamma/>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1" hangingPunct="1">
              <a:defRPr/>
            </a:pPr>
            <a:endParaRPr lang="en-US"/>
          </a:p>
        </p:txBody>
      </p:sp>
      <p:sp>
        <p:nvSpPr>
          <p:cNvPr id="1027" name="Rectangle 3">
            <a:extLst>
              <a:ext uri="{FF2B5EF4-FFF2-40B4-BE49-F238E27FC236}">
                <a16:creationId xmlns:a16="http://schemas.microsoft.com/office/drawing/2014/main" id="{A5C25256-FBF1-257A-4C95-B12B06CFA1CD}"/>
              </a:ext>
            </a:extLst>
          </p:cNvPr>
          <p:cNvSpPr>
            <a:spLocks noGrp="1" noChangeArrowheads="1"/>
          </p:cNvSpPr>
          <p:nvPr>
            <p:ph type="body" idx="1"/>
          </p:nvPr>
        </p:nvSpPr>
        <p:spPr bwMode="auto">
          <a:xfrm>
            <a:off x="457200" y="1152525"/>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9" name="Rectangle 5">
            <a:extLst>
              <a:ext uri="{FF2B5EF4-FFF2-40B4-BE49-F238E27FC236}">
                <a16:creationId xmlns:a16="http://schemas.microsoft.com/office/drawing/2014/main" id="{E34F7D4B-2D3B-B609-870E-7ACCC18542DC}"/>
              </a:ext>
            </a:extLst>
          </p:cNvPr>
          <p:cNvSpPr>
            <a:spLocks noGrp="1" noChangeArrowheads="1"/>
          </p:cNvSpPr>
          <p:nvPr>
            <p:ph type="ftr" sz="quarter" idx="3"/>
          </p:nvPr>
        </p:nvSpPr>
        <p:spPr bwMode="auto">
          <a:xfrm>
            <a:off x="5867400" y="6461125"/>
            <a:ext cx="2895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b="1">
                <a:latin typeface="+mj-lt"/>
              </a:defRPr>
            </a:lvl1pPr>
          </a:lstStyle>
          <a:p>
            <a:pPr>
              <a:defRPr/>
            </a:pPr>
            <a:r>
              <a:rPr lang="en-US"/>
              <a:t>Company Logo</a:t>
            </a:r>
          </a:p>
        </p:txBody>
      </p:sp>
      <p:sp>
        <p:nvSpPr>
          <p:cNvPr id="1030" name="Rectangle 6">
            <a:extLst>
              <a:ext uri="{FF2B5EF4-FFF2-40B4-BE49-F238E27FC236}">
                <a16:creationId xmlns:a16="http://schemas.microsoft.com/office/drawing/2014/main" id="{E9BD0D5D-F790-C815-DD24-2BBAF4FFFE9B}"/>
              </a:ext>
            </a:extLst>
          </p:cNvPr>
          <p:cNvSpPr>
            <a:spLocks noGrp="1" noChangeArrowheads="1"/>
          </p:cNvSpPr>
          <p:nvPr>
            <p:ph type="sldNum" sz="quarter" idx="4"/>
          </p:nvPr>
        </p:nvSpPr>
        <p:spPr bwMode="auto">
          <a:xfrm>
            <a:off x="3505200" y="6461125"/>
            <a:ext cx="2133600"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200">
                <a:latin typeface="Verdana" panose="020B0604030504040204" pitchFamily="34" charset="0"/>
              </a:defRPr>
            </a:lvl1pPr>
          </a:lstStyle>
          <a:p>
            <a:fld id="{1741F6B7-7CB6-49AF-AF9B-ADCA3A365AE7}" type="slidenum">
              <a:rPr lang="en-US" altLang="en-US"/>
              <a:pPr/>
              <a:t>‹#›</a:t>
            </a:fld>
            <a:endParaRPr lang="en-US" altLang="en-US"/>
          </a:p>
        </p:txBody>
      </p:sp>
      <p:sp>
        <p:nvSpPr>
          <p:cNvPr id="2" name="Rectangle 2">
            <a:extLst>
              <a:ext uri="{FF2B5EF4-FFF2-40B4-BE49-F238E27FC236}">
                <a16:creationId xmlns:a16="http://schemas.microsoft.com/office/drawing/2014/main" id="{0D02D90F-28F5-1E44-14D6-A2D725284F2B}"/>
              </a:ext>
            </a:extLst>
          </p:cNvPr>
          <p:cNvSpPr>
            <a:spLocks noGrp="1" noChangeArrowheads="1"/>
          </p:cNvSpPr>
          <p:nvPr>
            <p:ph type="title"/>
          </p:nvPr>
        </p:nvSpPr>
        <p:spPr bwMode="white">
          <a:xfrm>
            <a:off x="304800" y="152400"/>
            <a:ext cx="84582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31" name="Text Box 16">
            <a:extLst>
              <a:ext uri="{FF2B5EF4-FFF2-40B4-BE49-F238E27FC236}">
                <a16:creationId xmlns:a16="http://schemas.microsoft.com/office/drawing/2014/main" id="{C0E68D97-C2EC-72FD-3AF6-F6D08E4230DC}"/>
              </a:ext>
            </a:extLst>
          </p:cNvPr>
          <p:cNvSpPr txBox="1">
            <a:spLocks noChangeArrowheads="1"/>
          </p:cNvSpPr>
          <p:nvPr/>
        </p:nvSpPr>
        <p:spPr bwMode="gray">
          <a:xfrm>
            <a:off x="0" y="838200"/>
            <a:ext cx="9144000" cy="244475"/>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defRPr/>
            </a:pPr>
            <a:endParaRPr lang="en-US" sz="1000" b="1">
              <a:solidFill>
                <a:schemeClr val="bg1"/>
              </a:solidFill>
              <a:latin typeface="Verdana" panose="020B0604030504040204" pitchFamily="34" charset="0"/>
            </a:endParaRPr>
          </a:p>
        </p:txBody>
      </p:sp>
      <p:sp>
        <p:nvSpPr>
          <p:cNvPr id="1028" name="Rectangle 4">
            <a:extLst>
              <a:ext uri="{FF2B5EF4-FFF2-40B4-BE49-F238E27FC236}">
                <a16:creationId xmlns:a16="http://schemas.microsoft.com/office/drawing/2014/main" id="{E66D6DCE-465E-ADF7-9396-E9999F82CE65}"/>
              </a:ext>
            </a:extLst>
          </p:cNvPr>
          <p:cNvSpPr>
            <a:spLocks noGrp="1" noChangeArrowheads="1"/>
          </p:cNvSpPr>
          <p:nvPr>
            <p:ph type="dt" sz="half" idx="2"/>
          </p:nvPr>
        </p:nvSpPr>
        <p:spPr bwMode="gray">
          <a:xfrm>
            <a:off x="14288" y="838200"/>
            <a:ext cx="84582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000" b="1">
                <a:solidFill>
                  <a:schemeClr val="bg1"/>
                </a:solidFill>
                <a:latin typeface="+mj-lt"/>
              </a:defRPr>
            </a:lvl1pPr>
          </a:lstStyle>
          <a:p>
            <a:pPr>
              <a:defRPr/>
            </a:pPr>
            <a:r>
              <a:rPr lang="en-US"/>
              <a:t>www.themegallery.com</a:t>
            </a:r>
          </a:p>
        </p:txBody>
      </p:sp>
    </p:spTree>
  </p:cSld>
  <p:clrMap bg1="lt1" tx1="dk1" bg2="lt2" tx2="dk2" accent1="accent1" accent2="accent2" accent3="accent3" accent4="accent4" accent5="accent5" accent6="accent6" hlink="hlink" folHlink="folHlink"/>
  <p:sldLayoutIdLst>
    <p:sldLayoutId id="2147483790"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 id="2147483789" r:id="rId12"/>
  </p:sldLayoutIdLst>
  <p:hf sldNum="0" hdr="0"/>
  <p:txStyles>
    <p:titleStyle>
      <a:lvl1pPr algn="ctr" rtl="0" eaLnBrk="0" fontAlgn="base" hangingPunct="0">
        <a:spcBef>
          <a:spcPct val="0"/>
        </a:spcBef>
        <a:spcAft>
          <a:spcPct val="0"/>
        </a:spcAft>
        <a:defRPr sz="3200" b="1" kern="1200">
          <a:solidFill>
            <a:schemeClr val="bg1"/>
          </a:solidFill>
          <a:latin typeface="+mj-lt"/>
          <a:ea typeface="+mj-ea"/>
          <a:cs typeface="+mj-cs"/>
        </a:defRPr>
      </a:lvl1pPr>
      <a:lvl2pPr algn="ctr" rtl="0" eaLnBrk="0" fontAlgn="base" hangingPunct="0">
        <a:spcBef>
          <a:spcPct val="0"/>
        </a:spcBef>
        <a:spcAft>
          <a:spcPct val="0"/>
        </a:spcAft>
        <a:defRPr sz="3200" b="1">
          <a:solidFill>
            <a:schemeClr val="bg1"/>
          </a:solidFill>
          <a:latin typeface="Verdana" panose="020B0604030504040204" pitchFamily="34" charset="0"/>
        </a:defRPr>
      </a:lvl2pPr>
      <a:lvl3pPr algn="ctr" rtl="0" eaLnBrk="0" fontAlgn="base" hangingPunct="0">
        <a:spcBef>
          <a:spcPct val="0"/>
        </a:spcBef>
        <a:spcAft>
          <a:spcPct val="0"/>
        </a:spcAft>
        <a:defRPr sz="3200" b="1">
          <a:solidFill>
            <a:schemeClr val="bg1"/>
          </a:solidFill>
          <a:latin typeface="Verdana" panose="020B0604030504040204" pitchFamily="34" charset="0"/>
        </a:defRPr>
      </a:lvl3pPr>
      <a:lvl4pPr algn="ctr" rtl="0" eaLnBrk="0" fontAlgn="base" hangingPunct="0">
        <a:spcBef>
          <a:spcPct val="0"/>
        </a:spcBef>
        <a:spcAft>
          <a:spcPct val="0"/>
        </a:spcAft>
        <a:defRPr sz="3200" b="1">
          <a:solidFill>
            <a:schemeClr val="bg1"/>
          </a:solidFill>
          <a:latin typeface="Verdana" panose="020B0604030504040204" pitchFamily="34" charset="0"/>
        </a:defRPr>
      </a:lvl4pPr>
      <a:lvl5pPr algn="ctr" rtl="0" eaLnBrk="0" fontAlgn="base" hangingPunct="0">
        <a:spcBef>
          <a:spcPct val="0"/>
        </a:spcBef>
        <a:spcAft>
          <a:spcPct val="0"/>
        </a:spcAft>
        <a:defRPr sz="3200" b="1">
          <a:solidFill>
            <a:schemeClr val="bg1"/>
          </a:solidFill>
          <a:latin typeface="Verdana" panose="020B0604030504040204" pitchFamily="34" charset="0"/>
        </a:defRPr>
      </a:lvl5pPr>
      <a:lvl6pPr marL="457200" algn="ctr" rtl="0" eaLnBrk="1" fontAlgn="base" hangingPunct="1">
        <a:spcBef>
          <a:spcPct val="0"/>
        </a:spcBef>
        <a:spcAft>
          <a:spcPct val="0"/>
        </a:spcAft>
        <a:defRPr sz="3200" b="1">
          <a:solidFill>
            <a:schemeClr val="bg1"/>
          </a:solidFill>
          <a:latin typeface="Verdana" panose="020B0604030504040204" pitchFamily="34" charset="0"/>
        </a:defRPr>
      </a:lvl6pPr>
      <a:lvl7pPr marL="914400" algn="ctr" rtl="0" eaLnBrk="1" fontAlgn="base" hangingPunct="1">
        <a:spcBef>
          <a:spcPct val="0"/>
        </a:spcBef>
        <a:spcAft>
          <a:spcPct val="0"/>
        </a:spcAft>
        <a:defRPr sz="3200" b="1">
          <a:solidFill>
            <a:schemeClr val="bg1"/>
          </a:solidFill>
          <a:latin typeface="Verdana" panose="020B0604030504040204" pitchFamily="34" charset="0"/>
        </a:defRPr>
      </a:lvl7pPr>
      <a:lvl8pPr marL="1371600" algn="ctr" rtl="0" eaLnBrk="1" fontAlgn="base" hangingPunct="1">
        <a:spcBef>
          <a:spcPct val="0"/>
        </a:spcBef>
        <a:spcAft>
          <a:spcPct val="0"/>
        </a:spcAft>
        <a:defRPr sz="3200" b="1">
          <a:solidFill>
            <a:schemeClr val="bg1"/>
          </a:solidFill>
          <a:latin typeface="Verdana" panose="020B0604030504040204" pitchFamily="34" charset="0"/>
        </a:defRPr>
      </a:lvl8pPr>
      <a:lvl9pPr marL="1828800" algn="ctr" rtl="0" eaLnBrk="1" fontAlgn="base" hangingPunct="1">
        <a:spcBef>
          <a:spcPct val="0"/>
        </a:spcBef>
        <a:spcAft>
          <a:spcPct val="0"/>
        </a:spcAft>
        <a:defRPr sz="3200" b="1">
          <a:solidFill>
            <a:schemeClr val="bg1"/>
          </a:solidFill>
          <a:latin typeface="Verdana" panose="020B0604030504040204" pitchFamily="34" charset="0"/>
        </a:defRPr>
      </a:lvl9pPr>
    </p:titleStyle>
    <p:bodyStyle>
      <a:lvl1pPr marL="342900" indent="-342900" algn="l" rtl="0" eaLnBrk="0" fontAlgn="base" hangingPunct="0">
        <a:spcBef>
          <a:spcPct val="20000"/>
        </a:spcBef>
        <a:spcAft>
          <a:spcPct val="0"/>
        </a:spcAft>
        <a:buClr>
          <a:schemeClr val="hlink"/>
        </a:buClr>
        <a:buFont typeface="Wingdings" panose="05000000000000000000" pitchFamily="2" charset="2"/>
        <a:buChar char="v"/>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1"/>
        </a:buClr>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package" Target="../embeddings/Microsoft_Visio_Drawing1.vsdx"/><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4">
            <a:extLst>
              <a:ext uri="{FF2B5EF4-FFF2-40B4-BE49-F238E27FC236}">
                <a16:creationId xmlns:a16="http://schemas.microsoft.com/office/drawing/2014/main" id="{CB1FCC75-B06E-8326-F522-DA74CF053D17}"/>
              </a:ext>
            </a:extLst>
          </p:cNvPr>
          <p:cNvSpPr txBox="1">
            <a:spLocks noChangeArrowheads="1"/>
          </p:cNvSpPr>
          <p:nvPr/>
        </p:nvSpPr>
        <p:spPr bwMode="auto">
          <a:xfrm>
            <a:off x="1057735" y="22037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5128" name="TextBox 33">
            <a:extLst>
              <a:ext uri="{FF2B5EF4-FFF2-40B4-BE49-F238E27FC236}">
                <a16:creationId xmlns:a16="http://schemas.microsoft.com/office/drawing/2014/main" id="{450D7F56-D4F2-4D67-BEDA-FA372C2FE111}"/>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E4E34A61-B986-88E3-609D-6F24F965410E}"/>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sp>
        <p:nvSpPr>
          <p:cNvPr id="5131" name="Rectangle 38">
            <a:extLst>
              <a:ext uri="{FF2B5EF4-FFF2-40B4-BE49-F238E27FC236}">
                <a16:creationId xmlns:a16="http://schemas.microsoft.com/office/drawing/2014/main" id="{F987C42F-77AF-F0AB-4F69-A9D8D6602A86}"/>
              </a:ext>
            </a:extLst>
          </p:cNvPr>
          <p:cNvSpPr>
            <a:spLocks noChangeArrowheads="1"/>
          </p:cNvSpPr>
          <p:nvPr/>
        </p:nvSpPr>
        <p:spPr bwMode="auto">
          <a:xfrm>
            <a:off x="2049463" y="4081463"/>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dòng điện xoáy </a:t>
            </a:r>
            <a:endParaRPr lang="en-US" altLang="en-US" sz="2400"/>
          </a:p>
        </p:txBody>
      </p:sp>
      <p:sp>
        <p:nvSpPr>
          <p:cNvPr id="3" name="Rectangle 79">
            <a:extLst>
              <a:ext uri="{FF2B5EF4-FFF2-40B4-BE49-F238E27FC236}">
                <a16:creationId xmlns:a16="http://schemas.microsoft.com/office/drawing/2014/main" id="{2236446B-EFC0-9F9B-9CEC-BFD2D00F44BA}"/>
              </a:ext>
            </a:extLst>
          </p:cNvPr>
          <p:cNvSpPr>
            <a:spLocks noChangeArrowheads="1"/>
          </p:cNvSpPr>
          <p:nvPr/>
        </p:nvSpPr>
        <p:spPr bwMode="auto">
          <a:xfrm>
            <a:off x="2021877" y="6056516"/>
            <a:ext cx="5472608" cy="830997"/>
          </a:xfrm>
          <a:prstGeom prst="rect">
            <a:avLst/>
          </a:prstGeom>
          <a:noFill/>
          <a:ln w="9525">
            <a:noFill/>
            <a:miter lim="800000"/>
            <a:headEnd/>
            <a:tailEnd/>
          </a:ln>
        </p:spPr>
        <p:txBody>
          <a:bodyPr wrap="square" anchor="ctr">
            <a:spAutoFit/>
          </a:bodyPr>
          <a:lstStyle/>
          <a:p>
            <a:pPr algn="just">
              <a:defRPr/>
            </a:pPr>
            <a:r>
              <a:rPr lang="en-US" sz="2400" b="1" dirty="0">
                <a:solidFill>
                  <a:srgbClr val="EE0000"/>
                </a:solidFill>
                <a:latin typeface="+mn-lt"/>
              </a:rPr>
              <a:t>CBGD: </a:t>
            </a:r>
            <a:r>
              <a:rPr lang="en-US" sz="2400" dirty="0">
                <a:solidFill>
                  <a:srgbClr val="EE0000"/>
                </a:solidFill>
                <a:latin typeface="+mn-lt"/>
              </a:rPr>
              <a:t>PGS. TS Phạm Văn Luận</a:t>
            </a:r>
          </a:p>
          <a:p>
            <a:pPr algn="just">
              <a:defRPr/>
            </a:pPr>
            <a:r>
              <a:rPr lang="en-US" sz="2400" dirty="0">
                <a:solidFill>
                  <a:srgbClr val="EE0000"/>
                </a:solidFill>
                <a:latin typeface="+mn-lt"/>
              </a:rPr>
              <a:t>             TS Trần Trung Tới</a:t>
            </a:r>
            <a:endParaRPr lang="en-US" sz="2400" dirty="0">
              <a:solidFill>
                <a:srgbClr val="EE0000"/>
              </a:solidFill>
              <a:latin typeface="Arial" charset="0"/>
            </a:endParaRPr>
          </a:p>
        </p:txBody>
      </p:sp>
      <p:pic>
        <p:nvPicPr>
          <p:cNvPr id="6" name="Picture 5">
            <a:extLst>
              <a:ext uri="{FF2B5EF4-FFF2-40B4-BE49-F238E27FC236}">
                <a16:creationId xmlns:a16="http://schemas.microsoft.com/office/drawing/2014/main" id="{905413E2-B5CF-C8F5-2E1C-99B9250A0A07}"/>
              </a:ext>
            </a:extLst>
          </p:cNvPr>
          <p:cNvPicPr>
            <a:picLocks noChangeAspect="1"/>
          </p:cNvPicPr>
          <p:nvPr/>
        </p:nvPicPr>
        <p:blipFill>
          <a:blip r:embed="rId2"/>
          <a:stretch>
            <a:fillRect/>
          </a:stretch>
        </p:blipFill>
        <p:spPr>
          <a:xfrm>
            <a:off x="-48412" y="1049154"/>
            <a:ext cx="9144000" cy="510778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5F03D-9C53-ACB5-34DF-9A19D8B8BF07}"/>
            </a:ext>
          </a:extLst>
        </p:cNvPr>
        <p:cNvGrpSpPr/>
        <p:nvPr/>
      </p:nvGrpSpPr>
      <p:grpSpPr>
        <a:xfrm>
          <a:off x="0" y="0"/>
          <a:ext cx="0" cy="0"/>
          <a:chOff x="0" y="0"/>
          <a:chExt cx="0" cy="0"/>
        </a:xfrm>
      </p:grpSpPr>
      <p:sp>
        <p:nvSpPr>
          <p:cNvPr id="5122" name="TextBox 4">
            <a:extLst>
              <a:ext uri="{FF2B5EF4-FFF2-40B4-BE49-F238E27FC236}">
                <a16:creationId xmlns:a16="http://schemas.microsoft.com/office/drawing/2014/main" id="{CC85FE4E-1FCD-52BC-FAED-339A54D1931C}"/>
              </a:ext>
            </a:extLst>
          </p:cNvPr>
          <p:cNvSpPr txBox="1">
            <a:spLocks noChangeArrowheads="1"/>
          </p:cNvSpPr>
          <p:nvPr/>
        </p:nvSpPr>
        <p:spPr bwMode="auto">
          <a:xfrm>
            <a:off x="1057735" y="22037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5128" name="TextBox 33">
            <a:extLst>
              <a:ext uri="{FF2B5EF4-FFF2-40B4-BE49-F238E27FC236}">
                <a16:creationId xmlns:a16="http://schemas.microsoft.com/office/drawing/2014/main" id="{54FB594B-E8EE-90B1-0D9D-29FFCD4DF300}"/>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E2F185B8-34F9-A229-200E-A50B803E9BE1}"/>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sp>
        <p:nvSpPr>
          <p:cNvPr id="5131" name="Rectangle 38">
            <a:extLst>
              <a:ext uri="{FF2B5EF4-FFF2-40B4-BE49-F238E27FC236}">
                <a16:creationId xmlns:a16="http://schemas.microsoft.com/office/drawing/2014/main" id="{AB63D069-FC32-B354-45BF-227BD34B3C8D}"/>
              </a:ext>
            </a:extLst>
          </p:cNvPr>
          <p:cNvSpPr>
            <a:spLocks noChangeArrowheads="1"/>
          </p:cNvSpPr>
          <p:nvPr/>
        </p:nvSpPr>
        <p:spPr bwMode="auto">
          <a:xfrm>
            <a:off x="2049463" y="4081463"/>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dòng điện xoáy </a:t>
            </a:r>
            <a:endParaRPr lang="en-US" altLang="en-US" sz="2400"/>
          </a:p>
        </p:txBody>
      </p:sp>
      <p:pic>
        <p:nvPicPr>
          <p:cNvPr id="4" name="Picture 3">
            <a:extLst>
              <a:ext uri="{FF2B5EF4-FFF2-40B4-BE49-F238E27FC236}">
                <a16:creationId xmlns:a16="http://schemas.microsoft.com/office/drawing/2014/main" id="{0E9D06CA-6F60-03BE-4FE3-6D396DAD0F1B}"/>
              </a:ext>
            </a:extLst>
          </p:cNvPr>
          <p:cNvPicPr>
            <a:picLocks noChangeAspect="1"/>
          </p:cNvPicPr>
          <p:nvPr/>
        </p:nvPicPr>
        <p:blipFill>
          <a:blip r:embed="rId2"/>
          <a:stretch>
            <a:fillRect/>
          </a:stretch>
        </p:blipFill>
        <p:spPr>
          <a:xfrm>
            <a:off x="107503" y="1052736"/>
            <a:ext cx="9036497" cy="5040560"/>
          </a:xfrm>
          <a:prstGeom prst="rect">
            <a:avLst/>
          </a:prstGeom>
        </p:spPr>
      </p:pic>
    </p:spTree>
    <p:extLst>
      <p:ext uri="{BB962C8B-B14F-4D97-AF65-F5344CB8AC3E}">
        <p14:creationId xmlns:p14="http://schemas.microsoft.com/office/powerpoint/2010/main" val="9197575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6BD9D7-1C2D-7A40-27C4-4415D9709F3F}"/>
            </a:ext>
          </a:extLst>
        </p:cNvPr>
        <p:cNvGrpSpPr/>
        <p:nvPr/>
      </p:nvGrpSpPr>
      <p:grpSpPr>
        <a:xfrm>
          <a:off x="0" y="0"/>
          <a:ext cx="0" cy="0"/>
          <a:chOff x="0" y="0"/>
          <a:chExt cx="0" cy="0"/>
        </a:xfrm>
      </p:grpSpPr>
      <p:sp>
        <p:nvSpPr>
          <p:cNvPr id="5122" name="TextBox 4">
            <a:extLst>
              <a:ext uri="{FF2B5EF4-FFF2-40B4-BE49-F238E27FC236}">
                <a16:creationId xmlns:a16="http://schemas.microsoft.com/office/drawing/2014/main" id="{6180EDA8-0994-48AF-EA06-E24E5D30C729}"/>
              </a:ext>
            </a:extLst>
          </p:cNvPr>
          <p:cNvSpPr txBox="1">
            <a:spLocks noChangeArrowheads="1"/>
          </p:cNvSpPr>
          <p:nvPr/>
        </p:nvSpPr>
        <p:spPr bwMode="auto">
          <a:xfrm>
            <a:off x="1057735" y="22037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5128" name="TextBox 33">
            <a:extLst>
              <a:ext uri="{FF2B5EF4-FFF2-40B4-BE49-F238E27FC236}">
                <a16:creationId xmlns:a16="http://schemas.microsoft.com/office/drawing/2014/main" id="{FFF1B349-2FCF-B653-E944-615BC9ABB381}"/>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DBDECE8A-FD03-326A-22EF-922413DA7F17}"/>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graphicFrame>
        <p:nvGraphicFramePr>
          <p:cNvPr id="5" name="Table 4">
            <a:extLst>
              <a:ext uri="{FF2B5EF4-FFF2-40B4-BE49-F238E27FC236}">
                <a16:creationId xmlns:a16="http://schemas.microsoft.com/office/drawing/2014/main" id="{C953FAF7-E372-D816-8E44-58CC660184BF}"/>
              </a:ext>
            </a:extLst>
          </p:cNvPr>
          <p:cNvGraphicFramePr>
            <a:graphicFrameLocks noGrp="1"/>
          </p:cNvGraphicFramePr>
          <p:nvPr>
            <p:extLst>
              <p:ext uri="{D42A27DB-BD31-4B8C-83A1-F6EECF244321}">
                <p14:modId xmlns:p14="http://schemas.microsoft.com/office/powerpoint/2010/main" val="2174073424"/>
              </p:ext>
            </p:extLst>
          </p:nvPr>
        </p:nvGraphicFramePr>
        <p:xfrm>
          <a:off x="57200" y="1126334"/>
          <a:ext cx="9029599" cy="5662607"/>
        </p:xfrm>
        <a:graphic>
          <a:graphicData uri="http://schemas.openxmlformats.org/drawingml/2006/table">
            <a:tbl>
              <a:tblPr firstRow="1" firstCol="1" bandRow="1">
                <a:tableStyleId>{5C22544A-7EE6-4342-B048-85BDC9FD1C3A}</a:tableStyleId>
              </a:tblPr>
              <a:tblGrid>
                <a:gridCol w="1979083">
                  <a:extLst>
                    <a:ext uri="{9D8B030D-6E8A-4147-A177-3AD203B41FA5}">
                      <a16:colId xmlns:a16="http://schemas.microsoft.com/office/drawing/2014/main" val="1223143283"/>
                    </a:ext>
                  </a:extLst>
                </a:gridCol>
                <a:gridCol w="1382724">
                  <a:extLst>
                    <a:ext uri="{9D8B030D-6E8A-4147-A177-3AD203B41FA5}">
                      <a16:colId xmlns:a16="http://schemas.microsoft.com/office/drawing/2014/main" val="4026132573"/>
                    </a:ext>
                  </a:extLst>
                </a:gridCol>
                <a:gridCol w="1377543">
                  <a:extLst>
                    <a:ext uri="{9D8B030D-6E8A-4147-A177-3AD203B41FA5}">
                      <a16:colId xmlns:a16="http://schemas.microsoft.com/office/drawing/2014/main" val="899768946"/>
                    </a:ext>
                  </a:extLst>
                </a:gridCol>
                <a:gridCol w="1228561">
                  <a:extLst>
                    <a:ext uri="{9D8B030D-6E8A-4147-A177-3AD203B41FA5}">
                      <a16:colId xmlns:a16="http://schemas.microsoft.com/office/drawing/2014/main" val="740062324"/>
                    </a:ext>
                  </a:extLst>
                </a:gridCol>
                <a:gridCol w="1530844">
                  <a:extLst>
                    <a:ext uri="{9D8B030D-6E8A-4147-A177-3AD203B41FA5}">
                      <a16:colId xmlns:a16="http://schemas.microsoft.com/office/drawing/2014/main" val="2121254275"/>
                    </a:ext>
                  </a:extLst>
                </a:gridCol>
                <a:gridCol w="1530844">
                  <a:extLst>
                    <a:ext uri="{9D8B030D-6E8A-4147-A177-3AD203B41FA5}">
                      <a16:colId xmlns:a16="http://schemas.microsoft.com/office/drawing/2014/main" val="1187221197"/>
                    </a:ext>
                  </a:extLst>
                </a:gridCol>
              </a:tblGrid>
              <a:tr h="640991">
                <a:tc rowSpan="2">
                  <a:txBody>
                    <a:bodyPr/>
                    <a:lstStyle/>
                    <a:p>
                      <a:pPr algn="just">
                        <a:lnSpc>
                          <a:spcPct val="115000"/>
                        </a:lnSpc>
                        <a:spcBef>
                          <a:spcPts val="300"/>
                        </a:spcBef>
                        <a:spcAft>
                          <a:spcPts val="300"/>
                        </a:spcAft>
                        <a:buNone/>
                      </a:pPr>
                      <a:r>
                        <a:rPr lang="en-US" sz="1800" kern="100">
                          <a:effectLst/>
                        </a:rPr>
                        <a:t>Quốc gia</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nchor="ctr"/>
                </a:tc>
                <a:tc gridSpan="2">
                  <a:txBody>
                    <a:bodyPr/>
                    <a:lstStyle/>
                    <a:p>
                      <a:pPr algn="ctr">
                        <a:lnSpc>
                          <a:spcPct val="115000"/>
                        </a:lnSpc>
                        <a:spcBef>
                          <a:spcPts val="300"/>
                        </a:spcBef>
                        <a:spcAft>
                          <a:spcPts val="300"/>
                        </a:spcAft>
                        <a:buNone/>
                      </a:pPr>
                      <a:r>
                        <a:rPr lang="en-US" sz="1800" kern="100">
                          <a:effectLst/>
                        </a:rPr>
                        <a:t>Sản lượng alumin, 1000 tấn</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nchor="ctr"/>
                </a:tc>
                <a:tc hMerge="1">
                  <a:txBody>
                    <a:bodyPr/>
                    <a:lstStyle/>
                    <a:p>
                      <a:endParaRPr lang="en-US"/>
                    </a:p>
                  </a:txBody>
                  <a:tcPr/>
                </a:tc>
                <a:tc gridSpan="2">
                  <a:txBody>
                    <a:bodyPr/>
                    <a:lstStyle/>
                    <a:p>
                      <a:pPr algn="ctr">
                        <a:lnSpc>
                          <a:spcPct val="115000"/>
                        </a:lnSpc>
                        <a:spcBef>
                          <a:spcPts val="300"/>
                        </a:spcBef>
                        <a:spcAft>
                          <a:spcPts val="300"/>
                        </a:spcAft>
                        <a:buNone/>
                      </a:pPr>
                      <a:r>
                        <a:rPr lang="en-US" sz="1800" kern="100">
                          <a:effectLst/>
                        </a:rPr>
                        <a:t>Sản lượng quặng tinh bauxit, 1000 tấn</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nchor="ctr"/>
                </a:tc>
                <a:tc hMerge="1">
                  <a:txBody>
                    <a:bodyPr/>
                    <a:lstStyle/>
                    <a:p>
                      <a:endParaRPr lang="en-US"/>
                    </a:p>
                  </a:txBody>
                  <a:tcPr/>
                </a:tc>
                <a:tc>
                  <a:txBody>
                    <a:bodyPr/>
                    <a:lstStyle/>
                    <a:p>
                      <a:pPr algn="just">
                        <a:lnSpc>
                          <a:spcPct val="115000"/>
                        </a:lnSpc>
                        <a:spcBef>
                          <a:spcPts val="300"/>
                        </a:spcBef>
                        <a:spcAft>
                          <a:spcPts val="300"/>
                        </a:spcAft>
                        <a:buNone/>
                      </a:pPr>
                      <a:r>
                        <a:rPr lang="en-US" sz="1800" kern="100">
                          <a:effectLst/>
                        </a:rPr>
                        <a:t>Trữ lượng, 1000 tấn</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nchor="ctr"/>
                </a:tc>
                <a:extLst>
                  <a:ext uri="{0D108BD9-81ED-4DB2-BD59-A6C34878D82A}">
                    <a16:rowId xmlns:a16="http://schemas.microsoft.com/office/drawing/2014/main" val="260231362"/>
                  </a:ext>
                </a:extLst>
              </a:tr>
              <a:tr h="306947">
                <a:tc vMerge="1">
                  <a:txBody>
                    <a:bodyPr/>
                    <a:lstStyle/>
                    <a:p>
                      <a:endParaRPr lang="en-US"/>
                    </a:p>
                  </a:txBody>
                  <a:tcPr/>
                </a:tc>
                <a:tc>
                  <a:txBody>
                    <a:bodyPr/>
                    <a:lstStyle/>
                    <a:p>
                      <a:pPr algn="ctr">
                        <a:lnSpc>
                          <a:spcPct val="115000"/>
                        </a:lnSpc>
                        <a:spcBef>
                          <a:spcPts val="300"/>
                        </a:spcBef>
                        <a:spcAft>
                          <a:spcPts val="300"/>
                        </a:spcAft>
                        <a:buNone/>
                      </a:pPr>
                      <a:r>
                        <a:rPr lang="en-US" sz="1800" kern="100">
                          <a:effectLst/>
                        </a:rPr>
                        <a:t>2022</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2023</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2022</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2023</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 </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extLst>
                  <a:ext uri="{0D108BD9-81ED-4DB2-BD59-A6C34878D82A}">
                    <a16:rowId xmlns:a16="http://schemas.microsoft.com/office/drawing/2014/main" val="2814343539"/>
                  </a:ext>
                </a:extLst>
              </a:tr>
              <a:tr h="306947">
                <a:tc>
                  <a:txBody>
                    <a:bodyPr/>
                    <a:lstStyle/>
                    <a:p>
                      <a:pPr algn="just">
                        <a:lnSpc>
                          <a:spcPct val="115000"/>
                        </a:lnSpc>
                        <a:spcBef>
                          <a:spcPts val="300"/>
                        </a:spcBef>
                        <a:spcAft>
                          <a:spcPts val="300"/>
                        </a:spcAft>
                        <a:buNone/>
                      </a:pPr>
                      <a:r>
                        <a:rPr lang="en-US" sz="1800" kern="100">
                          <a:effectLst/>
                        </a:rPr>
                        <a:t>Úc</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19.500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18.800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102.000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104.000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3.500.000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extLst>
                  <a:ext uri="{0D108BD9-81ED-4DB2-BD59-A6C34878D82A}">
                    <a16:rowId xmlns:a16="http://schemas.microsoft.com/office/drawing/2014/main" val="2825203752"/>
                  </a:ext>
                </a:extLst>
              </a:tr>
              <a:tr h="306947">
                <a:tc>
                  <a:txBody>
                    <a:bodyPr/>
                    <a:lstStyle/>
                    <a:p>
                      <a:pPr algn="just">
                        <a:lnSpc>
                          <a:spcPct val="115000"/>
                        </a:lnSpc>
                        <a:spcBef>
                          <a:spcPts val="300"/>
                        </a:spcBef>
                        <a:spcAft>
                          <a:spcPts val="300"/>
                        </a:spcAft>
                        <a:buNone/>
                      </a:pPr>
                      <a:r>
                        <a:rPr lang="en-US" sz="1800" kern="100">
                          <a:effectLst/>
                        </a:rPr>
                        <a:t>Brazil</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10.000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11.000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30.000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33.000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2.700.000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extLst>
                  <a:ext uri="{0D108BD9-81ED-4DB2-BD59-A6C34878D82A}">
                    <a16:rowId xmlns:a16="http://schemas.microsoft.com/office/drawing/2014/main" val="2637884938"/>
                  </a:ext>
                </a:extLst>
              </a:tr>
              <a:tr h="306947">
                <a:tc>
                  <a:txBody>
                    <a:bodyPr/>
                    <a:lstStyle/>
                    <a:p>
                      <a:pPr algn="just">
                        <a:lnSpc>
                          <a:spcPct val="115000"/>
                        </a:lnSpc>
                        <a:spcBef>
                          <a:spcPts val="300"/>
                        </a:spcBef>
                        <a:spcAft>
                          <a:spcPts val="300"/>
                        </a:spcAft>
                        <a:buNone/>
                      </a:pPr>
                      <a:r>
                        <a:rPr lang="en-US" sz="1800" kern="100">
                          <a:effectLst/>
                        </a:rPr>
                        <a:t>Canada</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1.360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1.500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extLst>
                  <a:ext uri="{0D108BD9-81ED-4DB2-BD59-A6C34878D82A}">
                    <a16:rowId xmlns:a16="http://schemas.microsoft.com/office/drawing/2014/main" val="1376573609"/>
                  </a:ext>
                </a:extLst>
              </a:tr>
              <a:tr h="306947">
                <a:tc>
                  <a:txBody>
                    <a:bodyPr/>
                    <a:lstStyle/>
                    <a:p>
                      <a:pPr algn="just">
                        <a:lnSpc>
                          <a:spcPct val="115000"/>
                        </a:lnSpc>
                        <a:spcBef>
                          <a:spcPts val="300"/>
                        </a:spcBef>
                        <a:spcAft>
                          <a:spcPts val="300"/>
                        </a:spcAft>
                        <a:buNone/>
                      </a:pPr>
                      <a:r>
                        <a:rPr lang="en-US" sz="1800" kern="100">
                          <a:effectLst/>
                        </a:rPr>
                        <a:t>Trung Quốc</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81.900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82.400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90.000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91.000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710.000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extLst>
                  <a:ext uri="{0D108BD9-81ED-4DB2-BD59-A6C34878D82A}">
                    <a16:rowId xmlns:a16="http://schemas.microsoft.com/office/drawing/2014/main" val="1591631322"/>
                  </a:ext>
                </a:extLst>
              </a:tr>
              <a:tr h="306947">
                <a:tc>
                  <a:txBody>
                    <a:bodyPr/>
                    <a:lstStyle/>
                    <a:p>
                      <a:pPr algn="just">
                        <a:lnSpc>
                          <a:spcPct val="115000"/>
                        </a:lnSpc>
                        <a:spcBef>
                          <a:spcPts val="300"/>
                        </a:spcBef>
                        <a:spcAft>
                          <a:spcPts val="300"/>
                        </a:spcAft>
                        <a:buNone/>
                      </a:pPr>
                      <a:r>
                        <a:rPr lang="en-US" sz="1800" kern="100">
                          <a:effectLst/>
                        </a:rPr>
                        <a:t>Ghine</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340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273</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100.000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123.000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7.400.000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extLst>
                  <a:ext uri="{0D108BD9-81ED-4DB2-BD59-A6C34878D82A}">
                    <a16:rowId xmlns:a16="http://schemas.microsoft.com/office/drawing/2014/main" val="3141019754"/>
                  </a:ext>
                </a:extLst>
              </a:tr>
              <a:tr h="306947">
                <a:tc>
                  <a:txBody>
                    <a:bodyPr/>
                    <a:lstStyle/>
                    <a:p>
                      <a:pPr algn="just">
                        <a:lnSpc>
                          <a:spcPct val="115000"/>
                        </a:lnSpc>
                        <a:spcBef>
                          <a:spcPts val="300"/>
                        </a:spcBef>
                        <a:spcAft>
                          <a:spcPts val="300"/>
                        </a:spcAft>
                        <a:buNone/>
                      </a:pPr>
                      <a:r>
                        <a:rPr lang="en-US" sz="1800" kern="100">
                          <a:effectLst/>
                        </a:rPr>
                        <a:t>Ấn Độ</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7.500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7.500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24.000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23.400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650.000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extLst>
                  <a:ext uri="{0D108BD9-81ED-4DB2-BD59-A6C34878D82A}">
                    <a16:rowId xmlns:a16="http://schemas.microsoft.com/office/drawing/2014/main" val="3418724767"/>
                  </a:ext>
                </a:extLst>
              </a:tr>
              <a:tr h="306947">
                <a:tc>
                  <a:txBody>
                    <a:bodyPr/>
                    <a:lstStyle/>
                    <a:p>
                      <a:pPr algn="just">
                        <a:lnSpc>
                          <a:spcPct val="115000"/>
                        </a:lnSpc>
                        <a:spcBef>
                          <a:spcPts val="300"/>
                        </a:spcBef>
                        <a:spcAft>
                          <a:spcPts val="300"/>
                        </a:spcAft>
                        <a:buNone/>
                      </a:pPr>
                      <a:r>
                        <a:rPr lang="en-US" sz="1800" kern="100">
                          <a:effectLst/>
                        </a:rPr>
                        <a:t>Indonesia</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1.200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1.200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21.000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30.000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1.000.000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extLst>
                  <a:ext uri="{0D108BD9-81ED-4DB2-BD59-A6C34878D82A}">
                    <a16:rowId xmlns:a16="http://schemas.microsoft.com/office/drawing/2014/main" val="1090120181"/>
                  </a:ext>
                </a:extLst>
              </a:tr>
              <a:tr h="306947">
                <a:tc>
                  <a:txBody>
                    <a:bodyPr/>
                    <a:lstStyle/>
                    <a:p>
                      <a:pPr algn="just">
                        <a:lnSpc>
                          <a:spcPct val="115000"/>
                        </a:lnSpc>
                        <a:spcBef>
                          <a:spcPts val="300"/>
                        </a:spcBef>
                        <a:spcAft>
                          <a:spcPts val="300"/>
                        </a:spcAft>
                        <a:buNone/>
                      </a:pPr>
                      <a:r>
                        <a:rPr lang="en-US" sz="1800" kern="100">
                          <a:effectLst/>
                        </a:rPr>
                        <a:t>Ireland</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1.630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1.380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extLst>
                  <a:ext uri="{0D108BD9-81ED-4DB2-BD59-A6C34878D82A}">
                    <a16:rowId xmlns:a16="http://schemas.microsoft.com/office/drawing/2014/main" val="2193570696"/>
                  </a:ext>
                </a:extLst>
              </a:tr>
              <a:tr h="306947">
                <a:tc>
                  <a:txBody>
                    <a:bodyPr/>
                    <a:lstStyle/>
                    <a:p>
                      <a:pPr algn="just">
                        <a:lnSpc>
                          <a:spcPct val="115000"/>
                        </a:lnSpc>
                        <a:spcBef>
                          <a:spcPts val="300"/>
                        </a:spcBef>
                        <a:spcAft>
                          <a:spcPts val="300"/>
                        </a:spcAft>
                        <a:buNone/>
                      </a:pPr>
                      <a:r>
                        <a:rPr lang="en-US" sz="1800" kern="100">
                          <a:effectLst/>
                        </a:rPr>
                        <a:t>Jamaica</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634</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1.400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4.370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6.000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2.000.000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extLst>
                  <a:ext uri="{0D108BD9-81ED-4DB2-BD59-A6C34878D82A}">
                    <a16:rowId xmlns:a16="http://schemas.microsoft.com/office/drawing/2014/main" val="3096277404"/>
                  </a:ext>
                </a:extLst>
              </a:tr>
              <a:tr h="306947">
                <a:tc>
                  <a:txBody>
                    <a:bodyPr/>
                    <a:lstStyle/>
                    <a:p>
                      <a:pPr algn="just">
                        <a:lnSpc>
                          <a:spcPct val="115000"/>
                        </a:lnSpc>
                        <a:spcBef>
                          <a:spcPts val="300"/>
                        </a:spcBef>
                        <a:spcAft>
                          <a:spcPts val="300"/>
                        </a:spcAft>
                        <a:buNone/>
                      </a:pPr>
                      <a:r>
                        <a:rPr lang="en-US" sz="1800" kern="100">
                          <a:effectLst/>
                        </a:rPr>
                        <a:t>Kazakhtan</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1.340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1.300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4.400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4.560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160.000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extLst>
                  <a:ext uri="{0D108BD9-81ED-4DB2-BD59-A6C34878D82A}">
                    <a16:rowId xmlns:a16="http://schemas.microsoft.com/office/drawing/2014/main" val="291754239"/>
                  </a:ext>
                </a:extLst>
              </a:tr>
              <a:tr h="306947">
                <a:tc>
                  <a:txBody>
                    <a:bodyPr/>
                    <a:lstStyle/>
                    <a:p>
                      <a:pPr algn="just">
                        <a:lnSpc>
                          <a:spcPct val="115000"/>
                        </a:lnSpc>
                        <a:spcBef>
                          <a:spcPts val="300"/>
                        </a:spcBef>
                        <a:spcAft>
                          <a:spcPts val="300"/>
                        </a:spcAft>
                        <a:buNone/>
                      </a:pPr>
                      <a:r>
                        <a:rPr lang="en-US" sz="1800" kern="100">
                          <a:effectLst/>
                        </a:rPr>
                        <a:t>Nga</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3.080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3020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5.780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5.800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480.000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extLst>
                  <a:ext uri="{0D108BD9-81ED-4DB2-BD59-A6C34878D82A}">
                    <a16:rowId xmlns:a16="http://schemas.microsoft.com/office/drawing/2014/main" val="205260881"/>
                  </a:ext>
                </a:extLst>
              </a:tr>
              <a:tr h="306947">
                <a:tc>
                  <a:txBody>
                    <a:bodyPr/>
                    <a:lstStyle/>
                    <a:p>
                      <a:pPr algn="just">
                        <a:lnSpc>
                          <a:spcPct val="115000"/>
                        </a:lnSpc>
                        <a:spcBef>
                          <a:spcPts val="300"/>
                        </a:spcBef>
                        <a:spcAft>
                          <a:spcPts val="300"/>
                        </a:spcAft>
                        <a:buNone/>
                      </a:pPr>
                      <a:r>
                        <a:rPr lang="en-US" sz="1800" kern="100">
                          <a:effectLst/>
                        </a:rPr>
                        <a:t>Saudi Arabia</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1.900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1.800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4.800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5.400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180.000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extLst>
                  <a:ext uri="{0D108BD9-81ED-4DB2-BD59-A6C34878D82A}">
                    <a16:rowId xmlns:a16="http://schemas.microsoft.com/office/drawing/2014/main" val="2643698260"/>
                  </a:ext>
                </a:extLst>
              </a:tr>
              <a:tr h="306947">
                <a:tc>
                  <a:txBody>
                    <a:bodyPr/>
                    <a:lstStyle/>
                    <a:p>
                      <a:pPr algn="just">
                        <a:lnSpc>
                          <a:spcPct val="115000"/>
                        </a:lnSpc>
                        <a:spcBef>
                          <a:spcPts val="300"/>
                        </a:spcBef>
                        <a:spcAft>
                          <a:spcPts val="300"/>
                        </a:spcAft>
                        <a:buNone/>
                      </a:pPr>
                      <a:r>
                        <a:rPr lang="en-US" sz="1800" kern="100">
                          <a:effectLst/>
                        </a:rPr>
                        <a:t>Tây Ban Nha</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1.340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416</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extLst>
                  <a:ext uri="{0D108BD9-81ED-4DB2-BD59-A6C34878D82A}">
                    <a16:rowId xmlns:a16="http://schemas.microsoft.com/office/drawing/2014/main" val="2917569443"/>
                  </a:ext>
                </a:extLst>
              </a:tr>
              <a:tr h="417411">
                <a:tc>
                  <a:txBody>
                    <a:bodyPr/>
                    <a:lstStyle/>
                    <a:p>
                      <a:pPr algn="just">
                        <a:lnSpc>
                          <a:spcPct val="115000"/>
                        </a:lnSpc>
                        <a:spcBef>
                          <a:spcPts val="300"/>
                        </a:spcBef>
                        <a:spcAft>
                          <a:spcPts val="300"/>
                        </a:spcAft>
                        <a:buNone/>
                      </a:pPr>
                      <a:r>
                        <a:rPr lang="en-US" sz="1800" kern="100">
                          <a:effectLst/>
                        </a:rPr>
                        <a:t>UAE</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2.430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2.480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extLst>
                  <a:ext uri="{0D108BD9-81ED-4DB2-BD59-A6C34878D82A}">
                    <a16:rowId xmlns:a16="http://schemas.microsoft.com/office/drawing/2014/main" val="1874109888"/>
                  </a:ext>
                </a:extLst>
              </a:tr>
              <a:tr h="306947">
                <a:tc>
                  <a:txBody>
                    <a:bodyPr/>
                    <a:lstStyle/>
                    <a:p>
                      <a:pPr algn="just">
                        <a:lnSpc>
                          <a:spcPct val="115000"/>
                        </a:lnSpc>
                        <a:spcBef>
                          <a:spcPts val="300"/>
                        </a:spcBef>
                        <a:spcAft>
                          <a:spcPts val="300"/>
                        </a:spcAft>
                        <a:buNone/>
                      </a:pPr>
                      <a:r>
                        <a:rPr lang="en-US" sz="1800" kern="100">
                          <a:effectLst/>
                        </a:rPr>
                        <a:t>Việt Nam</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1.430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1.490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3.900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3.920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tc>
                  <a:txBody>
                    <a:bodyPr/>
                    <a:lstStyle/>
                    <a:p>
                      <a:pPr algn="ctr">
                        <a:lnSpc>
                          <a:spcPct val="115000"/>
                        </a:lnSpc>
                        <a:spcBef>
                          <a:spcPts val="300"/>
                        </a:spcBef>
                        <a:spcAft>
                          <a:spcPts val="300"/>
                        </a:spcAft>
                        <a:buNone/>
                      </a:pPr>
                      <a:r>
                        <a:rPr lang="en-US" sz="1800" kern="100">
                          <a:effectLst/>
                        </a:rPr>
                        <a:t>5.800.000</a:t>
                      </a:r>
                      <a:endParaRPr lang="en-US" sz="18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41405" marR="41405" marT="0" marB="0"/>
                </a:tc>
                <a:extLst>
                  <a:ext uri="{0D108BD9-81ED-4DB2-BD59-A6C34878D82A}">
                    <a16:rowId xmlns:a16="http://schemas.microsoft.com/office/drawing/2014/main" val="264304098"/>
                  </a:ext>
                </a:extLst>
              </a:tr>
            </a:tbl>
          </a:graphicData>
        </a:graphic>
      </p:graphicFrame>
    </p:spTree>
    <p:extLst>
      <p:ext uri="{BB962C8B-B14F-4D97-AF65-F5344CB8AC3E}">
        <p14:creationId xmlns:p14="http://schemas.microsoft.com/office/powerpoint/2010/main" val="19468893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575424-6AF9-10CA-15B3-65C0C94819D2}"/>
            </a:ext>
          </a:extLst>
        </p:cNvPr>
        <p:cNvGrpSpPr/>
        <p:nvPr/>
      </p:nvGrpSpPr>
      <p:grpSpPr>
        <a:xfrm>
          <a:off x="0" y="0"/>
          <a:ext cx="0" cy="0"/>
          <a:chOff x="0" y="0"/>
          <a:chExt cx="0" cy="0"/>
        </a:xfrm>
      </p:grpSpPr>
      <p:sp>
        <p:nvSpPr>
          <p:cNvPr id="5122" name="TextBox 4">
            <a:extLst>
              <a:ext uri="{FF2B5EF4-FFF2-40B4-BE49-F238E27FC236}">
                <a16:creationId xmlns:a16="http://schemas.microsoft.com/office/drawing/2014/main" id="{11800103-3E91-3057-E99C-E6762603765B}"/>
              </a:ext>
            </a:extLst>
          </p:cNvPr>
          <p:cNvSpPr txBox="1">
            <a:spLocks noChangeArrowheads="1"/>
          </p:cNvSpPr>
          <p:nvPr/>
        </p:nvSpPr>
        <p:spPr bwMode="auto">
          <a:xfrm>
            <a:off x="1057735" y="22037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5128" name="TextBox 33">
            <a:extLst>
              <a:ext uri="{FF2B5EF4-FFF2-40B4-BE49-F238E27FC236}">
                <a16:creationId xmlns:a16="http://schemas.microsoft.com/office/drawing/2014/main" id="{E8C1CF44-6F62-0B6C-79E5-D867EC89EA60}"/>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5DB9BAE3-8949-D35E-4E00-3DBEAC82F460}"/>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pic>
        <p:nvPicPr>
          <p:cNvPr id="7" name="Picture 6">
            <a:extLst>
              <a:ext uri="{FF2B5EF4-FFF2-40B4-BE49-F238E27FC236}">
                <a16:creationId xmlns:a16="http://schemas.microsoft.com/office/drawing/2014/main" id="{9B281F97-7727-E3D3-6106-BBB4CDA023E2}"/>
              </a:ext>
            </a:extLst>
          </p:cNvPr>
          <p:cNvPicPr>
            <a:picLocks noChangeAspect="1"/>
          </p:cNvPicPr>
          <p:nvPr/>
        </p:nvPicPr>
        <p:blipFill>
          <a:blip r:embed="rId2"/>
          <a:stretch>
            <a:fillRect/>
          </a:stretch>
        </p:blipFill>
        <p:spPr>
          <a:xfrm>
            <a:off x="32803" y="1124744"/>
            <a:ext cx="9144000" cy="5107781"/>
          </a:xfrm>
          <a:prstGeom prst="rect">
            <a:avLst/>
          </a:prstGeom>
        </p:spPr>
      </p:pic>
    </p:spTree>
    <p:extLst>
      <p:ext uri="{BB962C8B-B14F-4D97-AF65-F5344CB8AC3E}">
        <p14:creationId xmlns:p14="http://schemas.microsoft.com/office/powerpoint/2010/main" val="13172754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8F5A8-6E89-5A08-2FFC-28BC4E912F0E}"/>
            </a:ext>
          </a:extLst>
        </p:cNvPr>
        <p:cNvGrpSpPr/>
        <p:nvPr/>
      </p:nvGrpSpPr>
      <p:grpSpPr>
        <a:xfrm>
          <a:off x="0" y="0"/>
          <a:ext cx="0" cy="0"/>
          <a:chOff x="0" y="0"/>
          <a:chExt cx="0" cy="0"/>
        </a:xfrm>
      </p:grpSpPr>
      <p:sp>
        <p:nvSpPr>
          <p:cNvPr id="5122" name="TextBox 4">
            <a:extLst>
              <a:ext uri="{FF2B5EF4-FFF2-40B4-BE49-F238E27FC236}">
                <a16:creationId xmlns:a16="http://schemas.microsoft.com/office/drawing/2014/main" id="{600FFDC8-B216-819C-0B24-79E42EB6CEA1}"/>
              </a:ext>
            </a:extLst>
          </p:cNvPr>
          <p:cNvSpPr txBox="1">
            <a:spLocks noChangeArrowheads="1"/>
          </p:cNvSpPr>
          <p:nvPr/>
        </p:nvSpPr>
        <p:spPr bwMode="auto">
          <a:xfrm>
            <a:off x="1057735" y="22037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5128" name="TextBox 33">
            <a:extLst>
              <a:ext uri="{FF2B5EF4-FFF2-40B4-BE49-F238E27FC236}">
                <a16:creationId xmlns:a16="http://schemas.microsoft.com/office/drawing/2014/main" id="{D0CAD24C-E8E0-7EED-39D6-87C331445660}"/>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5D4FDFA0-2F48-EE13-93D5-B041E9B00165}"/>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pic>
        <p:nvPicPr>
          <p:cNvPr id="2" name="Picture 1">
            <a:extLst>
              <a:ext uri="{FF2B5EF4-FFF2-40B4-BE49-F238E27FC236}">
                <a16:creationId xmlns:a16="http://schemas.microsoft.com/office/drawing/2014/main" id="{7FCB88B6-B4AB-DFE6-BB84-54CACBFCFA13}"/>
              </a:ext>
            </a:extLst>
          </p:cNvPr>
          <p:cNvPicPr>
            <a:picLocks noChangeAspect="1"/>
          </p:cNvPicPr>
          <p:nvPr/>
        </p:nvPicPr>
        <p:blipFill>
          <a:blip r:embed="rId2"/>
          <a:stretch>
            <a:fillRect/>
          </a:stretch>
        </p:blipFill>
        <p:spPr>
          <a:xfrm>
            <a:off x="0" y="1124744"/>
            <a:ext cx="9144000" cy="5107781"/>
          </a:xfrm>
          <a:prstGeom prst="rect">
            <a:avLst/>
          </a:prstGeom>
        </p:spPr>
      </p:pic>
      <p:sp>
        <p:nvSpPr>
          <p:cNvPr id="4" name="TextBox 3">
            <a:extLst>
              <a:ext uri="{FF2B5EF4-FFF2-40B4-BE49-F238E27FC236}">
                <a16:creationId xmlns:a16="http://schemas.microsoft.com/office/drawing/2014/main" id="{8E176380-D1DB-C586-B489-FDE664B9CAA0}"/>
              </a:ext>
            </a:extLst>
          </p:cNvPr>
          <p:cNvSpPr txBox="1"/>
          <p:nvPr/>
        </p:nvSpPr>
        <p:spPr>
          <a:xfrm>
            <a:off x="-72516" y="6308306"/>
            <a:ext cx="9289032" cy="400110"/>
          </a:xfrm>
          <a:prstGeom prst="rect">
            <a:avLst/>
          </a:prstGeom>
          <a:noFill/>
        </p:spPr>
        <p:txBody>
          <a:bodyPr wrap="square">
            <a:spAutoFit/>
          </a:bodyPr>
          <a:lstStyle/>
          <a:p>
            <a:pPr algn="l">
              <a:buNone/>
            </a:pPr>
            <a:r>
              <a:rPr lang="en-US" sz="2000" b="0" i="0">
                <a:solidFill>
                  <a:srgbClr val="1F1F1F"/>
                </a:solidFill>
                <a:effectLst/>
                <a:latin typeface="Google Sans Flex"/>
              </a:rPr>
              <a:t>Tổng lượng tài nguyên bauxit toàn cầu được ước tính vào khoảng từ 55 tỷ đến 75 tỷ tấn</a:t>
            </a:r>
          </a:p>
        </p:txBody>
      </p:sp>
    </p:spTree>
    <p:extLst>
      <p:ext uri="{BB962C8B-B14F-4D97-AF65-F5344CB8AC3E}">
        <p14:creationId xmlns:p14="http://schemas.microsoft.com/office/powerpoint/2010/main" val="13226194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6C0AE8-AC9E-C635-2C76-55D71C88B6DF}"/>
            </a:ext>
          </a:extLst>
        </p:cNvPr>
        <p:cNvGrpSpPr/>
        <p:nvPr/>
      </p:nvGrpSpPr>
      <p:grpSpPr>
        <a:xfrm>
          <a:off x="0" y="0"/>
          <a:ext cx="0" cy="0"/>
          <a:chOff x="0" y="0"/>
          <a:chExt cx="0" cy="0"/>
        </a:xfrm>
      </p:grpSpPr>
      <p:sp>
        <p:nvSpPr>
          <p:cNvPr id="5122" name="TextBox 4">
            <a:extLst>
              <a:ext uri="{FF2B5EF4-FFF2-40B4-BE49-F238E27FC236}">
                <a16:creationId xmlns:a16="http://schemas.microsoft.com/office/drawing/2014/main" id="{754B988B-C2AB-9821-A039-163F2E76C1CB}"/>
              </a:ext>
            </a:extLst>
          </p:cNvPr>
          <p:cNvSpPr txBox="1">
            <a:spLocks noChangeArrowheads="1"/>
          </p:cNvSpPr>
          <p:nvPr/>
        </p:nvSpPr>
        <p:spPr bwMode="auto">
          <a:xfrm>
            <a:off x="1057735" y="22037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5128" name="TextBox 33">
            <a:extLst>
              <a:ext uri="{FF2B5EF4-FFF2-40B4-BE49-F238E27FC236}">
                <a16:creationId xmlns:a16="http://schemas.microsoft.com/office/drawing/2014/main" id="{1066E6A6-8BB3-53C7-5F2C-156261B77FD7}"/>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BA66A2B0-E40B-9A55-8A02-0C4E19CE89C8}"/>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pic>
        <p:nvPicPr>
          <p:cNvPr id="6" name="Picture 5">
            <a:extLst>
              <a:ext uri="{FF2B5EF4-FFF2-40B4-BE49-F238E27FC236}">
                <a16:creationId xmlns:a16="http://schemas.microsoft.com/office/drawing/2014/main" id="{DB3B897C-CA5B-5A0E-FCF6-53252822C808}"/>
              </a:ext>
            </a:extLst>
          </p:cNvPr>
          <p:cNvPicPr>
            <a:picLocks noChangeAspect="1"/>
          </p:cNvPicPr>
          <p:nvPr/>
        </p:nvPicPr>
        <p:blipFill>
          <a:blip r:embed="rId2"/>
          <a:stretch>
            <a:fillRect/>
          </a:stretch>
        </p:blipFill>
        <p:spPr>
          <a:xfrm>
            <a:off x="16902" y="1654245"/>
            <a:ext cx="9144000" cy="4991695"/>
          </a:xfrm>
          <a:prstGeom prst="rect">
            <a:avLst/>
          </a:prstGeom>
        </p:spPr>
      </p:pic>
      <p:sp>
        <p:nvSpPr>
          <p:cNvPr id="7" name="TextBox 6">
            <a:extLst>
              <a:ext uri="{FF2B5EF4-FFF2-40B4-BE49-F238E27FC236}">
                <a16:creationId xmlns:a16="http://schemas.microsoft.com/office/drawing/2014/main" id="{3F25B0DA-AEE9-32F5-6B4A-831FD3BC36E0}"/>
              </a:ext>
            </a:extLst>
          </p:cNvPr>
          <p:cNvSpPr txBox="1"/>
          <p:nvPr/>
        </p:nvSpPr>
        <p:spPr>
          <a:xfrm>
            <a:off x="3419872" y="1167022"/>
            <a:ext cx="2832180" cy="461665"/>
          </a:xfrm>
          <a:prstGeom prst="rect">
            <a:avLst/>
          </a:prstGeom>
          <a:noFill/>
        </p:spPr>
        <p:txBody>
          <a:bodyPr wrap="square">
            <a:spAutoFit/>
          </a:bodyPr>
          <a:lstStyle/>
          <a:p>
            <a:pPr algn="l">
              <a:buNone/>
            </a:pPr>
            <a:r>
              <a:rPr lang="en-US" sz="2400" b="1">
                <a:latin typeface="+mn-lt"/>
              </a:rPr>
              <a:t>Quyết định 866</a:t>
            </a:r>
            <a:endParaRPr lang="en-US" sz="2400" b="1" i="0">
              <a:effectLst/>
              <a:latin typeface="+mn-lt"/>
            </a:endParaRPr>
          </a:p>
        </p:txBody>
      </p:sp>
    </p:spTree>
    <p:extLst>
      <p:ext uri="{BB962C8B-B14F-4D97-AF65-F5344CB8AC3E}">
        <p14:creationId xmlns:p14="http://schemas.microsoft.com/office/powerpoint/2010/main" val="10770535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76B69-10A8-3EA8-EC34-D2CA1C662F18}"/>
            </a:ext>
          </a:extLst>
        </p:cNvPr>
        <p:cNvGrpSpPr/>
        <p:nvPr/>
      </p:nvGrpSpPr>
      <p:grpSpPr>
        <a:xfrm>
          <a:off x="0" y="0"/>
          <a:ext cx="0" cy="0"/>
          <a:chOff x="0" y="0"/>
          <a:chExt cx="0" cy="0"/>
        </a:xfrm>
      </p:grpSpPr>
      <p:sp>
        <p:nvSpPr>
          <p:cNvPr id="5128" name="TextBox 33">
            <a:extLst>
              <a:ext uri="{FF2B5EF4-FFF2-40B4-BE49-F238E27FC236}">
                <a16:creationId xmlns:a16="http://schemas.microsoft.com/office/drawing/2014/main" id="{655086AA-2A3C-7346-E59A-714937C4254F}"/>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99D19381-0434-11CA-37AC-1E844E5B287B}"/>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sp>
        <p:nvSpPr>
          <p:cNvPr id="5130" name="Rectangle 37">
            <a:extLst>
              <a:ext uri="{FF2B5EF4-FFF2-40B4-BE49-F238E27FC236}">
                <a16:creationId xmlns:a16="http://schemas.microsoft.com/office/drawing/2014/main" id="{F507C80B-340D-5F4D-A1B0-8F36B44225C3}"/>
              </a:ext>
            </a:extLst>
          </p:cNvPr>
          <p:cNvSpPr>
            <a:spLocks noChangeArrowheads="1"/>
          </p:cNvSpPr>
          <p:nvPr/>
        </p:nvSpPr>
        <p:spPr bwMode="auto">
          <a:xfrm>
            <a:off x="2055813" y="2859088"/>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từ đa hướng</a:t>
            </a:r>
            <a:endParaRPr lang="en-US" altLang="en-US" sz="2400"/>
          </a:p>
        </p:txBody>
      </p:sp>
      <p:sp>
        <p:nvSpPr>
          <p:cNvPr id="5131" name="Rectangle 38">
            <a:extLst>
              <a:ext uri="{FF2B5EF4-FFF2-40B4-BE49-F238E27FC236}">
                <a16:creationId xmlns:a16="http://schemas.microsoft.com/office/drawing/2014/main" id="{DF5AF04F-AC98-598E-2854-BB63694AF866}"/>
              </a:ext>
            </a:extLst>
          </p:cNvPr>
          <p:cNvSpPr>
            <a:spLocks noChangeArrowheads="1"/>
          </p:cNvSpPr>
          <p:nvPr/>
        </p:nvSpPr>
        <p:spPr bwMode="auto">
          <a:xfrm>
            <a:off x="2049463" y="4081463"/>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dòng điện xoáy </a:t>
            </a:r>
            <a:endParaRPr lang="en-US" altLang="en-US" sz="2400"/>
          </a:p>
        </p:txBody>
      </p:sp>
      <p:sp>
        <p:nvSpPr>
          <p:cNvPr id="2" name="TextBox 4">
            <a:extLst>
              <a:ext uri="{FF2B5EF4-FFF2-40B4-BE49-F238E27FC236}">
                <a16:creationId xmlns:a16="http://schemas.microsoft.com/office/drawing/2014/main" id="{08C59F3E-3AAA-16B1-F2FF-F9C81A15C30E}"/>
              </a:ext>
            </a:extLst>
          </p:cNvPr>
          <p:cNvSpPr txBox="1">
            <a:spLocks noChangeArrowheads="1"/>
          </p:cNvSpPr>
          <p:nvPr/>
        </p:nvSpPr>
        <p:spPr bwMode="auto">
          <a:xfrm>
            <a:off x="1057735" y="22037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4" name="TextBox 3">
            <a:extLst>
              <a:ext uri="{FF2B5EF4-FFF2-40B4-BE49-F238E27FC236}">
                <a16:creationId xmlns:a16="http://schemas.microsoft.com/office/drawing/2014/main" id="{E3BC689F-B63E-4E9A-4F42-D051E2F3C6B6}"/>
              </a:ext>
            </a:extLst>
          </p:cNvPr>
          <p:cNvSpPr txBox="1"/>
          <p:nvPr/>
        </p:nvSpPr>
        <p:spPr>
          <a:xfrm>
            <a:off x="994238" y="1242461"/>
            <a:ext cx="7058700" cy="461665"/>
          </a:xfrm>
          <a:prstGeom prst="rect">
            <a:avLst/>
          </a:prstGeom>
          <a:noFill/>
        </p:spPr>
        <p:txBody>
          <a:bodyPr wrap="square" rtlCol="0">
            <a:spAutoFit/>
          </a:bodyPr>
          <a:lstStyle/>
          <a:p>
            <a:r>
              <a:rPr lang="en-US" sz="2400" b="1"/>
              <a:t>CÁC CHẤT THẢI TRONG SẢN XUẤT ALUMIN</a:t>
            </a:r>
          </a:p>
        </p:txBody>
      </p:sp>
      <p:sp>
        <p:nvSpPr>
          <p:cNvPr id="6" name="Rectangle 2">
            <a:extLst>
              <a:ext uri="{FF2B5EF4-FFF2-40B4-BE49-F238E27FC236}">
                <a16:creationId xmlns:a16="http://schemas.microsoft.com/office/drawing/2014/main" id="{86F756A4-0F83-0EF0-C5FA-6E1BD77F4933}"/>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TextBox 7">
            <a:extLst>
              <a:ext uri="{FF2B5EF4-FFF2-40B4-BE49-F238E27FC236}">
                <a16:creationId xmlns:a16="http://schemas.microsoft.com/office/drawing/2014/main" id="{917FDE11-3DB9-BE02-C8B9-9C9D8F70C890}"/>
              </a:ext>
            </a:extLst>
          </p:cNvPr>
          <p:cNvSpPr txBox="1"/>
          <p:nvPr/>
        </p:nvSpPr>
        <p:spPr>
          <a:xfrm>
            <a:off x="251520" y="1862481"/>
            <a:ext cx="8712968" cy="4230808"/>
          </a:xfrm>
          <a:prstGeom prst="rect">
            <a:avLst/>
          </a:prstGeom>
          <a:noFill/>
        </p:spPr>
        <p:txBody>
          <a:bodyPr wrap="square">
            <a:spAutoFit/>
          </a:bodyPr>
          <a:lstStyle/>
          <a:p>
            <a:pPr algn="just">
              <a:lnSpc>
                <a:spcPct val="150000"/>
              </a:lnSpc>
            </a:pPr>
            <a:r>
              <a:rPr lang="en-US" sz="2000" kern="0">
                <a:latin typeface="+mn-lt"/>
                <a:ea typeface="Times New Roman" panose="02020603050405020304" pitchFamily="18" charset="0"/>
              </a:rPr>
              <a:t>Nhìn chung để</a:t>
            </a:r>
            <a:r>
              <a:rPr lang="en-US" sz="2000" kern="0">
                <a:effectLst/>
                <a:latin typeface="+mn-lt"/>
                <a:ea typeface="Times New Roman" panose="02020603050405020304" pitchFamily="18" charset="0"/>
              </a:rPr>
              <a:t> thu được 1 tấn alumin cần khoảng 2 tấn quặng tinh bauxit tướng ứng với đó là 4 tấn quặng nguyên khai. </a:t>
            </a:r>
          </a:p>
          <a:p>
            <a:pPr algn="just">
              <a:lnSpc>
                <a:spcPct val="150000"/>
              </a:lnSpc>
            </a:pPr>
            <a:r>
              <a:rPr lang="en-US" sz="2000" kern="0">
                <a:effectLst/>
                <a:latin typeface="+mn-lt"/>
                <a:ea typeface="Times New Roman" panose="02020603050405020304" pitchFamily="18" charset="0"/>
              </a:rPr>
              <a:t>Quá trình sản xuất alumin theo phương pháp Bayer tạo ra từ 0,7 đến 2,0 tấn bùn đỏ và khoảng 1 tấn CO</a:t>
            </a:r>
            <a:r>
              <a:rPr lang="en-US" sz="2000" kern="0" baseline="-25000">
                <a:effectLst/>
                <a:latin typeface="+mn-lt"/>
                <a:ea typeface="Times New Roman" panose="02020603050405020304" pitchFamily="18" charset="0"/>
              </a:rPr>
              <a:t>2</a:t>
            </a:r>
            <a:r>
              <a:rPr lang="en-US" sz="2000" kern="0">
                <a:effectLst/>
                <a:latin typeface="+mn-lt"/>
                <a:ea typeface="Times New Roman" panose="02020603050405020304" pitchFamily="18" charset="0"/>
              </a:rPr>
              <a:t> trên mỗi tấn alumin. </a:t>
            </a:r>
          </a:p>
          <a:p>
            <a:pPr algn="just">
              <a:lnSpc>
                <a:spcPct val="150000"/>
              </a:lnSpc>
            </a:pPr>
            <a:r>
              <a:rPr lang="en-US" sz="2000" kern="0">
                <a:effectLst/>
                <a:latin typeface="+mn-lt"/>
                <a:ea typeface="Times New Roman" panose="02020603050405020304" pitchFamily="18" charset="0"/>
              </a:rPr>
              <a:t>Năng lượng sử dụng cho quá trình phân huỷ quặng hủy bauxit gibbsit ở nhiệt độ thấp là 7,5 </a:t>
            </a:r>
            <a:r>
              <a:rPr lang="en-US" sz="2000" kern="0">
                <a:effectLst/>
                <a:latin typeface="+mn-lt"/>
                <a:ea typeface="Times New Roman" panose="02020603050405020304" pitchFamily="18" charset="0"/>
                <a:cs typeface="Times New Roman" panose="02020603050405020304" pitchFamily="18" charset="0"/>
                <a:sym typeface="Symbol" panose="05050102010706020507" pitchFamily="18" charset="2"/>
              </a:rPr>
              <a:t></a:t>
            </a:r>
            <a:r>
              <a:rPr lang="en-US" sz="2000" kern="0">
                <a:effectLst/>
                <a:latin typeface="+mn-lt"/>
                <a:ea typeface="Times New Roman" panose="02020603050405020304" pitchFamily="18" charset="0"/>
              </a:rPr>
              <a:t> 12 GJ/t, phần lớn năng lượng này được cung cấp từ việc đốt than (nhiệt điện, khí hoá than). </a:t>
            </a:r>
          </a:p>
          <a:p>
            <a:pPr algn="just">
              <a:lnSpc>
                <a:spcPct val="150000"/>
              </a:lnSpc>
            </a:pPr>
            <a:r>
              <a:rPr lang="en-US" sz="2000" kern="0">
                <a:effectLst/>
                <a:latin typeface="+mn-lt"/>
                <a:ea typeface="Times New Roman" panose="02020603050405020304" pitchFamily="18" charset="0"/>
              </a:rPr>
              <a:t>Như vậy, quá sản xuất alumin luôn phát sinh hai loại chất thải là bùn thải (bùn thải của nhà máy tuyển và bùn đỏ) và khí thải. </a:t>
            </a:r>
            <a:endParaRPr lang="en-US" sz="2000">
              <a:latin typeface="+mn-lt"/>
            </a:endParaRPr>
          </a:p>
        </p:txBody>
      </p:sp>
    </p:spTree>
    <p:extLst>
      <p:ext uri="{BB962C8B-B14F-4D97-AF65-F5344CB8AC3E}">
        <p14:creationId xmlns:p14="http://schemas.microsoft.com/office/powerpoint/2010/main" val="12817327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02FBA6-37BB-E6C0-487E-EF098C271F04}"/>
            </a:ext>
          </a:extLst>
        </p:cNvPr>
        <p:cNvGrpSpPr/>
        <p:nvPr/>
      </p:nvGrpSpPr>
      <p:grpSpPr>
        <a:xfrm>
          <a:off x="0" y="0"/>
          <a:ext cx="0" cy="0"/>
          <a:chOff x="0" y="0"/>
          <a:chExt cx="0" cy="0"/>
        </a:xfrm>
      </p:grpSpPr>
      <p:sp>
        <p:nvSpPr>
          <p:cNvPr id="5128" name="TextBox 33">
            <a:extLst>
              <a:ext uri="{FF2B5EF4-FFF2-40B4-BE49-F238E27FC236}">
                <a16:creationId xmlns:a16="http://schemas.microsoft.com/office/drawing/2014/main" id="{9D203D85-EDFC-3878-7F00-EBAF31862385}"/>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999FEA96-0E9D-935A-FB15-B51DD3E45260}"/>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sp>
        <p:nvSpPr>
          <p:cNvPr id="5130" name="Rectangle 37">
            <a:extLst>
              <a:ext uri="{FF2B5EF4-FFF2-40B4-BE49-F238E27FC236}">
                <a16:creationId xmlns:a16="http://schemas.microsoft.com/office/drawing/2014/main" id="{3215DBE3-78B2-F481-287D-87BC76C4C0C6}"/>
              </a:ext>
            </a:extLst>
          </p:cNvPr>
          <p:cNvSpPr>
            <a:spLocks noChangeArrowheads="1"/>
          </p:cNvSpPr>
          <p:nvPr/>
        </p:nvSpPr>
        <p:spPr bwMode="auto">
          <a:xfrm>
            <a:off x="2055813" y="2859088"/>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từ đa hướng</a:t>
            </a:r>
            <a:endParaRPr lang="en-US" altLang="en-US" sz="2400"/>
          </a:p>
        </p:txBody>
      </p:sp>
      <p:sp>
        <p:nvSpPr>
          <p:cNvPr id="5131" name="Rectangle 38">
            <a:extLst>
              <a:ext uri="{FF2B5EF4-FFF2-40B4-BE49-F238E27FC236}">
                <a16:creationId xmlns:a16="http://schemas.microsoft.com/office/drawing/2014/main" id="{53D9C4C4-FFEC-FB24-83FF-122C1B227416}"/>
              </a:ext>
            </a:extLst>
          </p:cNvPr>
          <p:cNvSpPr>
            <a:spLocks noChangeArrowheads="1"/>
          </p:cNvSpPr>
          <p:nvPr/>
        </p:nvSpPr>
        <p:spPr bwMode="auto">
          <a:xfrm>
            <a:off x="2049463" y="4081463"/>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dòng điện xoáy </a:t>
            </a:r>
            <a:endParaRPr lang="en-US" altLang="en-US" sz="2400"/>
          </a:p>
        </p:txBody>
      </p:sp>
      <p:sp>
        <p:nvSpPr>
          <p:cNvPr id="2" name="TextBox 4">
            <a:extLst>
              <a:ext uri="{FF2B5EF4-FFF2-40B4-BE49-F238E27FC236}">
                <a16:creationId xmlns:a16="http://schemas.microsoft.com/office/drawing/2014/main" id="{872E4163-496E-146C-39FA-9FF8290B3DDF}"/>
              </a:ext>
            </a:extLst>
          </p:cNvPr>
          <p:cNvSpPr txBox="1">
            <a:spLocks noChangeArrowheads="1"/>
          </p:cNvSpPr>
          <p:nvPr/>
        </p:nvSpPr>
        <p:spPr bwMode="auto">
          <a:xfrm>
            <a:off x="1057735" y="22037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4" name="TextBox 3">
            <a:extLst>
              <a:ext uri="{FF2B5EF4-FFF2-40B4-BE49-F238E27FC236}">
                <a16:creationId xmlns:a16="http://schemas.microsoft.com/office/drawing/2014/main" id="{411B7056-B778-7188-2BC1-00B5E0FA82B9}"/>
              </a:ext>
            </a:extLst>
          </p:cNvPr>
          <p:cNvSpPr txBox="1"/>
          <p:nvPr/>
        </p:nvSpPr>
        <p:spPr>
          <a:xfrm>
            <a:off x="755576" y="1242461"/>
            <a:ext cx="8064896" cy="461665"/>
          </a:xfrm>
          <a:prstGeom prst="rect">
            <a:avLst/>
          </a:prstGeom>
          <a:noFill/>
        </p:spPr>
        <p:txBody>
          <a:bodyPr wrap="square" rtlCol="0">
            <a:spAutoFit/>
          </a:bodyPr>
          <a:lstStyle/>
          <a:p>
            <a:r>
              <a:rPr lang="en-US" sz="2400" b="1"/>
              <a:t>MỘT SỐ VẤN ĐỀ CẦN TẬP TRUNG NGHIÊN CỨU</a:t>
            </a:r>
          </a:p>
        </p:txBody>
      </p:sp>
      <p:sp>
        <p:nvSpPr>
          <p:cNvPr id="6" name="Rectangle 2">
            <a:extLst>
              <a:ext uri="{FF2B5EF4-FFF2-40B4-BE49-F238E27FC236}">
                <a16:creationId xmlns:a16="http://schemas.microsoft.com/office/drawing/2014/main" id="{8DBE20A9-F551-2373-F356-EDEED56DA90F}"/>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TextBox 7">
            <a:extLst>
              <a:ext uri="{FF2B5EF4-FFF2-40B4-BE49-F238E27FC236}">
                <a16:creationId xmlns:a16="http://schemas.microsoft.com/office/drawing/2014/main" id="{8C736EB9-67EB-C8F0-6681-4C0E58ED9771}"/>
              </a:ext>
            </a:extLst>
          </p:cNvPr>
          <p:cNvSpPr txBox="1"/>
          <p:nvPr/>
        </p:nvSpPr>
        <p:spPr>
          <a:xfrm>
            <a:off x="215516" y="1842234"/>
            <a:ext cx="8712968" cy="4455835"/>
          </a:xfrm>
          <a:prstGeom prst="rect">
            <a:avLst/>
          </a:prstGeom>
          <a:noFill/>
        </p:spPr>
        <p:txBody>
          <a:bodyPr wrap="square">
            <a:spAutoFit/>
          </a:bodyPr>
          <a:lstStyle/>
          <a:p>
            <a:pPr marL="457200" indent="-457200" algn="just">
              <a:lnSpc>
                <a:spcPct val="150000"/>
              </a:lnSpc>
              <a:buAutoNum type="arabicParenBoth"/>
            </a:pPr>
            <a:r>
              <a:rPr lang="en-US" sz="2400"/>
              <a:t>Thu hồi tối da các nguyên tố có ích trong quặng bauxit; </a:t>
            </a:r>
          </a:p>
          <a:p>
            <a:pPr marL="457200" indent="-457200" algn="just">
              <a:lnSpc>
                <a:spcPct val="150000"/>
              </a:lnSpc>
              <a:buAutoNum type="arabicParenBoth"/>
            </a:pPr>
            <a:r>
              <a:rPr lang="en-US" sz="2400"/>
              <a:t>Tối ưu hoá dây chuyền sản xuất alumin nhằm giảm mất mát mát Al</a:t>
            </a:r>
            <a:r>
              <a:rPr lang="en-US" sz="2400" baseline="-25000"/>
              <a:t>2</a:t>
            </a:r>
            <a:r>
              <a:rPr lang="en-US" sz="2400"/>
              <a:t>O</a:t>
            </a:r>
            <a:r>
              <a:rPr lang="en-US" sz="2400" baseline="-25000"/>
              <a:t>3</a:t>
            </a:r>
            <a:r>
              <a:rPr lang="en-US" sz="2400"/>
              <a:t> và Na</a:t>
            </a:r>
            <a:r>
              <a:rPr lang="en-US" sz="2400" baseline="-25000"/>
              <a:t>2</a:t>
            </a:r>
            <a:r>
              <a:rPr lang="en-US" sz="2400"/>
              <a:t>O theo bùn đỏ; </a:t>
            </a:r>
          </a:p>
          <a:p>
            <a:pPr marL="457200" indent="-457200" algn="just">
              <a:lnSpc>
                <a:spcPct val="150000"/>
              </a:lnSpc>
              <a:buAutoNum type="arabicParenBoth"/>
            </a:pPr>
            <a:r>
              <a:rPr lang="en-US" sz="2400"/>
              <a:t>Trung hoà bùn đỏ bằng khí nhà kính phát sinh từ việc đốt than trong quá trình sản xuất alumin; </a:t>
            </a:r>
          </a:p>
          <a:p>
            <a:pPr marL="457200" indent="-457200" algn="just">
              <a:lnSpc>
                <a:spcPct val="150000"/>
              </a:lnSpc>
              <a:buAutoNum type="arabicParenBoth"/>
            </a:pPr>
            <a:r>
              <a:rPr lang="en-US" sz="2400"/>
              <a:t>Tái sử dụng bùn nhà máy tuyển rửa cho mục đích xây dựng hoặc gốm sứ và </a:t>
            </a:r>
          </a:p>
          <a:p>
            <a:pPr marL="457200" indent="-457200" algn="just">
              <a:lnSpc>
                <a:spcPct val="150000"/>
              </a:lnSpc>
              <a:buAutoNum type="arabicParenBoth"/>
            </a:pPr>
            <a:r>
              <a:rPr lang="en-US" sz="2400"/>
              <a:t> Thu hồi kim loại và tái sử dụng bùn đỏ.</a:t>
            </a:r>
            <a:endParaRPr lang="en-US" sz="2400">
              <a:latin typeface="+mn-lt"/>
            </a:endParaRPr>
          </a:p>
        </p:txBody>
      </p:sp>
    </p:spTree>
    <p:extLst>
      <p:ext uri="{BB962C8B-B14F-4D97-AF65-F5344CB8AC3E}">
        <p14:creationId xmlns:p14="http://schemas.microsoft.com/office/powerpoint/2010/main" val="29549965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CA598-2029-9858-7659-AA623F2A8BF1}"/>
            </a:ext>
          </a:extLst>
        </p:cNvPr>
        <p:cNvGrpSpPr/>
        <p:nvPr/>
      </p:nvGrpSpPr>
      <p:grpSpPr>
        <a:xfrm>
          <a:off x="0" y="0"/>
          <a:ext cx="0" cy="0"/>
          <a:chOff x="0" y="0"/>
          <a:chExt cx="0" cy="0"/>
        </a:xfrm>
      </p:grpSpPr>
      <p:sp>
        <p:nvSpPr>
          <p:cNvPr id="5128" name="TextBox 33">
            <a:extLst>
              <a:ext uri="{FF2B5EF4-FFF2-40B4-BE49-F238E27FC236}">
                <a16:creationId xmlns:a16="http://schemas.microsoft.com/office/drawing/2014/main" id="{F1AE478E-835E-1959-24DC-9030D63C7E98}"/>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B7C9C2E0-600B-C776-7334-37B93955A21B}"/>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sp>
        <p:nvSpPr>
          <p:cNvPr id="5130" name="Rectangle 37">
            <a:extLst>
              <a:ext uri="{FF2B5EF4-FFF2-40B4-BE49-F238E27FC236}">
                <a16:creationId xmlns:a16="http://schemas.microsoft.com/office/drawing/2014/main" id="{CCA8DAF0-97C5-40A6-F20D-1190F8C218DB}"/>
              </a:ext>
            </a:extLst>
          </p:cNvPr>
          <p:cNvSpPr>
            <a:spLocks noChangeArrowheads="1"/>
          </p:cNvSpPr>
          <p:nvPr/>
        </p:nvSpPr>
        <p:spPr bwMode="auto">
          <a:xfrm>
            <a:off x="2055813" y="2859088"/>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từ đa hướng</a:t>
            </a:r>
            <a:endParaRPr lang="en-US" altLang="en-US" sz="2400"/>
          </a:p>
        </p:txBody>
      </p:sp>
      <p:sp>
        <p:nvSpPr>
          <p:cNvPr id="5131" name="Rectangle 38">
            <a:extLst>
              <a:ext uri="{FF2B5EF4-FFF2-40B4-BE49-F238E27FC236}">
                <a16:creationId xmlns:a16="http://schemas.microsoft.com/office/drawing/2014/main" id="{66A748EC-0FC6-F80A-FD05-71965CF42044}"/>
              </a:ext>
            </a:extLst>
          </p:cNvPr>
          <p:cNvSpPr>
            <a:spLocks noChangeArrowheads="1"/>
          </p:cNvSpPr>
          <p:nvPr/>
        </p:nvSpPr>
        <p:spPr bwMode="auto">
          <a:xfrm>
            <a:off x="2049463" y="4081463"/>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dòng điện xoáy </a:t>
            </a:r>
            <a:endParaRPr lang="en-US" altLang="en-US" sz="2400"/>
          </a:p>
        </p:txBody>
      </p:sp>
      <p:sp>
        <p:nvSpPr>
          <p:cNvPr id="2" name="TextBox 4">
            <a:extLst>
              <a:ext uri="{FF2B5EF4-FFF2-40B4-BE49-F238E27FC236}">
                <a16:creationId xmlns:a16="http://schemas.microsoft.com/office/drawing/2014/main" id="{E3A5F937-4BA6-5454-A51A-B67FCF1838FC}"/>
              </a:ext>
            </a:extLst>
          </p:cNvPr>
          <p:cNvSpPr txBox="1">
            <a:spLocks noChangeArrowheads="1"/>
          </p:cNvSpPr>
          <p:nvPr/>
        </p:nvSpPr>
        <p:spPr bwMode="auto">
          <a:xfrm>
            <a:off x="1057735" y="22037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4" name="TextBox 3">
            <a:extLst>
              <a:ext uri="{FF2B5EF4-FFF2-40B4-BE49-F238E27FC236}">
                <a16:creationId xmlns:a16="http://schemas.microsoft.com/office/drawing/2014/main" id="{31E881F1-6DA4-14FB-3664-116142E3E95E}"/>
              </a:ext>
            </a:extLst>
          </p:cNvPr>
          <p:cNvSpPr txBox="1"/>
          <p:nvPr/>
        </p:nvSpPr>
        <p:spPr>
          <a:xfrm>
            <a:off x="395536" y="1242461"/>
            <a:ext cx="8424936" cy="1200329"/>
          </a:xfrm>
          <a:prstGeom prst="rect">
            <a:avLst/>
          </a:prstGeom>
          <a:noFill/>
        </p:spPr>
        <p:txBody>
          <a:bodyPr wrap="square" rtlCol="0">
            <a:spAutoFit/>
          </a:bodyPr>
          <a:lstStyle/>
          <a:p>
            <a:pPr algn="ctr"/>
            <a:r>
              <a:rPr lang="en-US" sz="2400" b="1"/>
              <a:t>1. H</a:t>
            </a:r>
            <a:r>
              <a:rPr lang="vi-VN" sz="2400" b="1"/>
              <a:t>oàn thiện công nghệ tuyển rửa nhằm nâng cao thu hoạch và giảm độ ẩm quặng tinh</a:t>
            </a:r>
            <a:r>
              <a:rPr lang="en-US" sz="2400" b="1"/>
              <a:t> bauxit</a:t>
            </a:r>
            <a:r>
              <a:rPr lang="vi-VN" sz="2400" b="1"/>
              <a:t> cho</a:t>
            </a:r>
            <a:r>
              <a:rPr lang="en-US" sz="2400" b="1"/>
              <a:t> các</a:t>
            </a:r>
            <a:r>
              <a:rPr lang="vi-VN" sz="2400" b="1"/>
              <a:t> Công ty Nhôm </a:t>
            </a:r>
            <a:r>
              <a:rPr lang="en-US" sz="2400" b="1"/>
              <a:t>thuộc TKV</a:t>
            </a:r>
          </a:p>
        </p:txBody>
      </p:sp>
      <p:sp>
        <p:nvSpPr>
          <p:cNvPr id="6" name="Rectangle 2">
            <a:extLst>
              <a:ext uri="{FF2B5EF4-FFF2-40B4-BE49-F238E27FC236}">
                <a16:creationId xmlns:a16="http://schemas.microsoft.com/office/drawing/2014/main" id="{53339184-01C5-37C1-EB5A-D5DA37B4129F}"/>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TextBox 7">
            <a:extLst>
              <a:ext uri="{FF2B5EF4-FFF2-40B4-BE49-F238E27FC236}">
                <a16:creationId xmlns:a16="http://schemas.microsoft.com/office/drawing/2014/main" id="{B8234F7A-F59E-C13C-E607-6F266162492B}"/>
              </a:ext>
            </a:extLst>
          </p:cNvPr>
          <p:cNvSpPr txBox="1"/>
          <p:nvPr/>
        </p:nvSpPr>
        <p:spPr>
          <a:xfrm>
            <a:off x="78700" y="2590919"/>
            <a:ext cx="8712968" cy="3901837"/>
          </a:xfrm>
          <a:prstGeom prst="rect">
            <a:avLst/>
          </a:prstGeom>
          <a:noFill/>
        </p:spPr>
        <p:txBody>
          <a:bodyPr wrap="square">
            <a:spAutoFit/>
          </a:bodyPr>
          <a:lstStyle/>
          <a:p>
            <a:pPr algn="just">
              <a:lnSpc>
                <a:spcPct val="150000"/>
              </a:lnSpc>
            </a:pPr>
            <a:r>
              <a:rPr lang="en-US" sz="2400"/>
              <a:t>Công ty Companhia Brasileira de Alumínio (CBA) thuộc tập đoàn Votorantim (Brasil) đã sử dụng công nghệ tuyển rửa kết hợp với tuyển trọng lực và tuyển từ để hạ độ sâu tuyển quặng bauxit xuống 0,06 mm. Sau khi lắp đặt nhà máy đã thu hồi thêm khoảng 17% quặng tinh bauxit cấp hạt 0,06 – 1 mm và quặng tinh hỗn hợp sắt + titan (có hàm lượng khoảng 62 %Fe</a:t>
            </a:r>
            <a:r>
              <a:rPr lang="en-US" sz="2400" baseline="-25000"/>
              <a:t>2</a:t>
            </a:r>
            <a:r>
              <a:rPr lang="en-US" sz="2400"/>
              <a:t>O</a:t>
            </a:r>
            <a:r>
              <a:rPr lang="en-US" sz="2400" baseline="-25000"/>
              <a:t>3</a:t>
            </a:r>
            <a:r>
              <a:rPr lang="en-US" sz="2400"/>
              <a:t> và 28 %TiO</a:t>
            </a:r>
            <a:r>
              <a:rPr lang="en-US" sz="2400" baseline="-25000"/>
              <a:t>2</a:t>
            </a:r>
            <a:r>
              <a:rPr lang="en-US" sz="2400"/>
              <a:t>)</a:t>
            </a:r>
          </a:p>
        </p:txBody>
      </p:sp>
    </p:spTree>
    <p:extLst>
      <p:ext uri="{BB962C8B-B14F-4D97-AF65-F5344CB8AC3E}">
        <p14:creationId xmlns:p14="http://schemas.microsoft.com/office/powerpoint/2010/main" val="39163374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27602-DC8E-D295-D59F-102BE85E18B8}"/>
            </a:ext>
          </a:extLst>
        </p:cNvPr>
        <p:cNvGrpSpPr/>
        <p:nvPr/>
      </p:nvGrpSpPr>
      <p:grpSpPr>
        <a:xfrm>
          <a:off x="0" y="0"/>
          <a:ext cx="0" cy="0"/>
          <a:chOff x="0" y="0"/>
          <a:chExt cx="0" cy="0"/>
        </a:xfrm>
      </p:grpSpPr>
      <p:sp>
        <p:nvSpPr>
          <p:cNvPr id="5128" name="TextBox 33">
            <a:extLst>
              <a:ext uri="{FF2B5EF4-FFF2-40B4-BE49-F238E27FC236}">
                <a16:creationId xmlns:a16="http://schemas.microsoft.com/office/drawing/2014/main" id="{1C88F984-B76F-2255-9B28-96EF8BFD293E}"/>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AFE778A7-52E7-90C3-1223-3C66820E115C}"/>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sp>
        <p:nvSpPr>
          <p:cNvPr id="5130" name="Rectangle 37">
            <a:extLst>
              <a:ext uri="{FF2B5EF4-FFF2-40B4-BE49-F238E27FC236}">
                <a16:creationId xmlns:a16="http://schemas.microsoft.com/office/drawing/2014/main" id="{1C585C8A-128F-76CE-C1A9-A05CC8D53E04}"/>
              </a:ext>
            </a:extLst>
          </p:cNvPr>
          <p:cNvSpPr>
            <a:spLocks noChangeArrowheads="1"/>
          </p:cNvSpPr>
          <p:nvPr/>
        </p:nvSpPr>
        <p:spPr bwMode="auto">
          <a:xfrm>
            <a:off x="2055813" y="2859088"/>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từ đa hướng</a:t>
            </a:r>
            <a:endParaRPr lang="en-US" altLang="en-US" sz="2400"/>
          </a:p>
        </p:txBody>
      </p:sp>
      <p:sp>
        <p:nvSpPr>
          <p:cNvPr id="5131" name="Rectangle 38">
            <a:extLst>
              <a:ext uri="{FF2B5EF4-FFF2-40B4-BE49-F238E27FC236}">
                <a16:creationId xmlns:a16="http://schemas.microsoft.com/office/drawing/2014/main" id="{E4D08F7D-F933-EF89-1D70-3CB3BD3E42D9}"/>
              </a:ext>
            </a:extLst>
          </p:cNvPr>
          <p:cNvSpPr>
            <a:spLocks noChangeArrowheads="1"/>
          </p:cNvSpPr>
          <p:nvPr/>
        </p:nvSpPr>
        <p:spPr bwMode="auto">
          <a:xfrm>
            <a:off x="2049463" y="4081463"/>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dòng điện xoáy </a:t>
            </a:r>
            <a:endParaRPr lang="en-US" altLang="en-US" sz="2400"/>
          </a:p>
        </p:txBody>
      </p:sp>
      <p:sp>
        <p:nvSpPr>
          <p:cNvPr id="2" name="TextBox 4">
            <a:extLst>
              <a:ext uri="{FF2B5EF4-FFF2-40B4-BE49-F238E27FC236}">
                <a16:creationId xmlns:a16="http://schemas.microsoft.com/office/drawing/2014/main" id="{7F3ADC10-21FA-58AC-0B8E-AC2189D48219}"/>
              </a:ext>
            </a:extLst>
          </p:cNvPr>
          <p:cNvSpPr txBox="1">
            <a:spLocks noChangeArrowheads="1"/>
          </p:cNvSpPr>
          <p:nvPr/>
        </p:nvSpPr>
        <p:spPr bwMode="auto">
          <a:xfrm>
            <a:off x="1057735" y="22037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4" name="TextBox 3">
            <a:extLst>
              <a:ext uri="{FF2B5EF4-FFF2-40B4-BE49-F238E27FC236}">
                <a16:creationId xmlns:a16="http://schemas.microsoft.com/office/drawing/2014/main" id="{582AD98E-C040-E160-F878-9F5798B2E5DD}"/>
              </a:ext>
            </a:extLst>
          </p:cNvPr>
          <p:cNvSpPr txBox="1"/>
          <p:nvPr/>
        </p:nvSpPr>
        <p:spPr>
          <a:xfrm>
            <a:off x="395536" y="1242461"/>
            <a:ext cx="8424936" cy="707886"/>
          </a:xfrm>
          <a:prstGeom prst="rect">
            <a:avLst/>
          </a:prstGeom>
          <a:noFill/>
        </p:spPr>
        <p:txBody>
          <a:bodyPr wrap="square" rtlCol="0">
            <a:spAutoFit/>
          </a:bodyPr>
          <a:lstStyle/>
          <a:p>
            <a:pPr algn="ctr"/>
            <a:r>
              <a:rPr lang="en-US" sz="2000" b="1"/>
              <a:t>1. H</a:t>
            </a:r>
            <a:r>
              <a:rPr lang="vi-VN" sz="2000" b="1"/>
              <a:t>oàn thiện công nghệ tuyển rửa nhằm nâng cao thu hoạch và giảm độ ẩm quặng tinh</a:t>
            </a:r>
            <a:r>
              <a:rPr lang="en-US" sz="2000" b="1"/>
              <a:t> bauxit</a:t>
            </a:r>
            <a:r>
              <a:rPr lang="vi-VN" sz="2000" b="1"/>
              <a:t> cho</a:t>
            </a:r>
            <a:r>
              <a:rPr lang="en-US" sz="2000" b="1"/>
              <a:t> các</a:t>
            </a:r>
            <a:r>
              <a:rPr lang="vi-VN" sz="2000" b="1"/>
              <a:t> Công ty Nhôm </a:t>
            </a:r>
            <a:r>
              <a:rPr lang="en-US" sz="2000" b="1"/>
              <a:t>thuộc TKV</a:t>
            </a:r>
          </a:p>
        </p:txBody>
      </p:sp>
      <p:sp>
        <p:nvSpPr>
          <p:cNvPr id="6" name="Rectangle 2">
            <a:extLst>
              <a:ext uri="{FF2B5EF4-FFF2-40B4-BE49-F238E27FC236}">
                <a16:creationId xmlns:a16="http://schemas.microsoft.com/office/drawing/2014/main" id="{05F7517D-1BDF-8DC1-2D97-580FBCE4D4FB}"/>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Table 4">
            <a:extLst>
              <a:ext uri="{FF2B5EF4-FFF2-40B4-BE49-F238E27FC236}">
                <a16:creationId xmlns:a16="http://schemas.microsoft.com/office/drawing/2014/main" id="{AF0127E3-92F2-E98B-D412-7CC40C5F5D12}"/>
              </a:ext>
            </a:extLst>
          </p:cNvPr>
          <p:cNvGraphicFramePr>
            <a:graphicFrameLocks noGrp="1"/>
          </p:cNvGraphicFramePr>
          <p:nvPr>
            <p:extLst>
              <p:ext uri="{D42A27DB-BD31-4B8C-83A1-F6EECF244321}">
                <p14:modId xmlns:p14="http://schemas.microsoft.com/office/powerpoint/2010/main" val="2781289906"/>
              </p:ext>
            </p:extLst>
          </p:nvPr>
        </p:nvGraphicFramePr>
        <p:xfrm>
          <a:off x="0" y="2328512"/>
          <a:ext cx="9036496" cy="4309112"/>
        </p:xfrm>
        <a:graphic>
          <a:graphicData uri="http://schemas.openxmlformats.org/drawingml/2006/table">
            <a:tbl>
              <a:tblPr firstRow="1" firstCol="1" bandRow="1">
                <a:tableStyleId>{5C22544A-7EE6-4342-B048-85BDC9FD1C3A}</a:tableStyleId>
              </a:tblPr>
              <a:tblGrid>
                <a:gridCol w="2055245">
                  <a:extLst>
                    <a:ext uri="{9D8B030D-6E8A-4147-A177-3AD203B41FA5}">
                      <a16:colId xmlns:a16="http://schemas.microsoft.com/office/drawing/2014/main" val="4051222608"/>
                    </a:ext>
                  </a:extLst>
                </a:gridCol>
                <a:gridCol w="1392097">
                  <a:extLst>
                    <a:ext uri="{9D8B030D-6E8A-4147-A177-3AD203B41FA5}">
                      <a16:colId xmlns:a16="http://schemas.microsoft.com/office/drawing/2014/main" val="3284523376"/>
                    </a:ext>
                  </a:extLst>
                </a:gridCol>
                <a:gridCol w="933372">
                  <a:extLst>
                    <a:ext uri="{9D8B030D-6E8A-4147-A177-3AD203B41FA5}">
                      <a16:colId xmlns:a16="http://schemas.microsoft.com/office/drawing/2014/main" val="2217721775"/>
                    </a:ext>
                  </a:extLst>
                </a:gridCol>
                <a:gridCol w="816481">
                  <a:extLst>
                    <a:ext uri="{9D8B030D-6E8A-4147-A177-3AD203B41FA5}">
                      <a16:colId xmlns:a16="http://schemas.microsoft.com/office/drawing/2014/main" val="993478172"/>
                    </a:ext>
                  </a:extLst>
                </a:gridCol>
                <a:gridCol w="863258">
                  <a:extLst>
                    <a:ext uri="{9D8B030D-6E8A-4147-A177-3AD203B41FA5}">
                      <a16:colId xmlns:a16="http://schemas.microsoft.com/office/drawing/2014/main" val="1761245082"/>
                    </a:ext>
                  </a:extLst>
                </a:gridCol>
                <a:gridCol w="1074795">
                  <a:extLst>
                    <a:ext uri="{9D8B030D-6E8A-4147-A177-3AD203B41FA5}">
                      <a16:colId xmlns:a16="http://schemas.microsoft.com/office/drawing/2014/main" val="1635700019"/>
                    </a:ext>
                  </a:extLst>
                </a:gridCol>
                <a:gridCol w="953046">
                  <a:extLst>
                    <a:ext uri="{9D8B030D-6E8A-4147-A177-3AD203B41FA5}">
                      <a16:colId xmlns:a16="http://schemas.microsoft.com/office/drawing/2014/main" val="2145386774"/>
                    </a:ext>
                  </a:extLst>
                </a:gridCol>
                <a:gridCol w="948202">
                  <a:extLst>
                    <a:ext uri="{9D8B030D-6E8A-4147-A177-3AD203B41FA5}">
                      <a16:colId xmlns:a16="http://schemas.microsoft.com/office/drawing/2014/main" val="3000738931"/>
                    </a:ext>
                  </a:extLst>
                </a:gridCol>
              </a:tblGrid>
              <a:tr h="1447645">
                <a:tc>
                  <a:txBody>
                    <a:bodyPr/>
                    <a:lstStyle/>
                    <a:p>
                      <a:pPr algn="just">
                        <a:lnSpc>
                          <a:spcPct val="107000"/>
                        </a:lnSpc>
                        <a:spcAft>
                          <a:spcPts val="300"/>
                        </a:spcAft>
                        <a:buNone/>
                      </a:pPr>
                      <a:r>
                        <a:rPr lang="en-US" sz="2000" kern="0">
                          <a:effectLst/>
                        </a:rPr>
                        <a:t>Cấp hạt (mm)</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Thu hoạch so với quặng NK (%)</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Al₂O₃ (%)</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SiO₂ (%)</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Fe₂O₃ (%)</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Thu hoạch luỹ tích (%)</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Al₂O₃ luỹ tích (%)</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SiO₂ luỹ tích (%)</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09681732"/>
                  </a:ext>
                </a:extLst>
              </a:tr>
              <a:tr h="436552">
                <a:tc>
                  <a:txBody>
                    <a:bodyPr/>
                    <a:lstStyle/>
                    <a:p>
                      <a:pPr algn="just">
                        <a:lnSpc>
                          <a:spcPct val="107000"/>
                        </a:lnSpc>
                        <a:spcAft>
                          <a:spcPts val="300"/>
                        </a:spcAft>
                        <a:buNone/>
                      </a:pPr>
                      <a:r>
                        <a:rPr lang="en-US" sz="2000" kern="0">
                          <a:effectLst/>
                        </a:rPr>
                        <a:t>1</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0,84</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44,96</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3,37</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22,23</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0,84</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44,96</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3,37</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97068044"/>
                  </a:ext>
                </a:extLst>
              </a:tr>
              <a:tr h="436552">
                <a:tc>
                  <a:txBody>
                    <a:bodyPr/>
                    <a:lstStyle/>
                    <a:p>
                      <a:pPr algn="just">
                        <a:lnSpc>
                          <a:spcPct val="107000"/>
                        </a:lnSpc>
                        <a:spcAft>
                          <a:spcPts val="300"/>
                        </a:spcAft>
                        <a:buNone/>
                      </a:pPr>
                      <a:r>
                        <a:rPr lang="en-US" sz="2000" kern="0">
                          <a:effectLst/>
                        </a:rPr>
                        <a:t>0,75–1</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0,95</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44,11</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3,53</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23,15</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1,79</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44,51</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3,45</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50480720"/>
                  </a:ext>
                </a:extLst>
              </a:tr>
              <a:tr h="436552">
                <a:tc>
                  <a:txBody>
                    <a:bodyPr/>
                    <a:lstStyle/>
                    <a:p>
                      <a:pPr algn="just">
                        <a:lnSpc>
                          <a:spcPct val="107000"/>
                        </a:lnSpc>
                        <a:spcAft>
                          <a:spcPts val="300"/>
                        </a:spcAft>
                        <a:buNone/>
                      </a:pPr>
                      <a:r>
                        <a:rPr lang="en-US" sz="2000" kern="0">
                          <a:effectLst/>
                        </a:rPr>
                        <a:t>0,5–0,75</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0,54</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43,42</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4,12</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23,43</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2,33</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44,26</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3,61</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38787754"/>
                  </a:ext>
                </a:extLst>
              </a:tr>
              <a:tr h="436552">
                <a:tc>
                  <a:txBody>
                    <a:bodyPr/>
                    <a:lstStyle/>
                    <a:p>
                      <a:pPr algn="just">
                        <a:lnSpc>
                          <a:spcPct val="107000"/>
                        </a:lnSpc>
                        <a:spcAft>
                          <a:spcPts val="300"/>
                        </a:spcAft>
                        <a:buNone/>
                      </a:pPr>
                      <a:r>
                        <a:rPr lang="en-US" sz="2000" kern="0">
                          <a:effectLst/>
                        </a:rPr>
                        <a:t>0,25 – 0,5</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4,32</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43,21</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4,54</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23,84</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100">
                          <a:effectLst/>
                        </a:rPr>
                        <a:t>6,65</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100">
                          <a:effectLst/>
                        </a:rPr>
                        <a:t>43,46</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100">
                          <a:effectLst/>
                        </a:rPr>
                        <a:t>4,32</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220565852"/>
                  </a:ext>
                </a:extLst>
              </a:tr>
              <a:tr h="452859">
                <a:tc>
                  <a:txBody>
                    <a:bodyPr/>
                    <a:lstStyle/>
                    <a:p>
                      <a:pPr algn="just">
                        <a:lnSpc>
                          <a:spcPct val="107000"/>
                        </a:lnSpc>
                        <a:spcAft>
                          <a:spcPts val="300"/>
                        </a:spcAft>
                        <a:buNone/>
                      </a:pPr>
                      <a:r>
                        <a:rPr lang="en-US" sz="2000" kern="0">
                          <a:effectLst/>
                        </a:rPr>
                        <a:t>Cộng (+0,5 mm)</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2,33</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44,26</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3,61</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22,88</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036940380"/>
                  </a:ext>
                </a:extLst>
              </a:tr>
              <a:tr h="662400">
                <a:tc>
                  <a:txBody>
                    <a:bodyPr/>
                    <a:lstStyle/>
                    <a:p>
                      <a:pPr algn="just">
                        <a:lnSpc>
                          <a:spcPct val="107000"/>
                        </a:lnSpc>
                        <a:spcAft>
                          <a:spcPts val="300"/>
                        </a:spcAft>
                        <a:buNone/>
                      </a:pPr>
                      <a:r>
                        <a:rPr lang="en-US" sz="2000" kern="0">
                          <a:effectLst/>
                        </a:rPr>
                        <a:t>Cộng (+0,25mm)</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100">
                          <a:effectLst/>
                        </a:rPr>
                        <a:t>6,65</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100">
                          <a:effectLst/>
                        </a:rPr>
                        <a:t>43,58</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100">
                          <a:effectLst/>
                        </a:rPr>
                        <a:t>4,21</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100">
                          <a:effectLst/>
                        </a:rPr>
                        <a:t>23,50</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 </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 </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a:txBody>
                    <a:bodyPr/>
                    <a:lstStyle/>
                    <a:p>
                      <a:pPr algn="just">
                        <a:lnSpc>
                          <a:spcPct val="107000"/>
                        </a:lnSpc>
                        <a:spcAft>
                          <a:spcPts val="300"/>
                        </a:spcAft>
                        <a:buNone/>
                      </a:pPr>
                      <a:r>
                        <a:rPr lang="en-US" sz="2000" kern="0">
                          <a:effectLst/>
                        </a:rPr>
                        <a:t> </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431114915"/>
                  </a:ext>
                </a:extLst>
              </a:tr>
            </a:tbl>
          </a:graphicData>
        </a:graphic>
      </p:graphicFrame>
      <p:sp>
        <p:nvSpPr>
          <p:cNvPr id="9" name="TextBox 8">
            <a:extLst>
              <a:ext uri="{FF2B5EF4-FFF2-40B4-BE49-F238E27FC236}">
                <a16:creationId xmlns:a16="http://schemas.microsoft.com/office/drawing/2014/main" id="{7EEC5F37-11C5-D627-5123-ADC8AF3964A7}"/>
              </a:ext>
            </a:extLst>
          </p:cNvPr>
          <p:cNvSpPr txBox="1"/>
          <p:nvPr/>
        </p:nvSpPr>
        <p:spPr>
          <a:xfrm>
            <a:off x="395536" y="1960078"/>
            <a:ext cx="8424936" cy="368434"/>
          </a:xfrm>
          <a:prstGeom prst="rect">
            <a:avLst/>
          </a:prstGeom>
          <a:noFill/>
        </p:spPr>
        <p:txBody>
          <a:bodyPr wrap="square">
            <a:spAutoFit/>
          </a:bodyPr>
          <a:lstStyle/>
          <a:p>
            <a:pPr algn="ctr">
              <a:lnSpc>
                <a:spcPct val="107000"/>
              </a:lnSpc>
              <a:spcAft>
                <a:spcPts val="300"/>
              </a:spcAft>
              <a:buNone/>
            </a:pPr>
            <a:r>
              <a:rPr lang="en-US" sz="1800" kern="100">
                <a:effectLst/>
                <a:latin typeface="Arial" panose="020B0604020202020204" pitchFamily="34" charset="0"/>
                <a:ea typeface="Aptos" panose="020B0004020202020204" pitchFamily="34" charset="0"/>
                <a:cs typeface="Times New Roman" panose="02020603050405020304" pitchFamily="18" charset="0"/>
              </a:rPr>
              <a:t>Chất lượng cấp hạt +0,25 mm trong sản phẩm bùn thải xưởng tuyển Đắk Nông</a:t>
            </a:r>
            <a:endParaRPr lang="en-US" sz="2800" kern="100">
              <a:effectLst/>
              <a:latin typeface="Times New Roman" panose="02020603050405020304" pitchFamily="18"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5303609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4AE5BE-C7BF-7C6D-BDC5-E1A0B589A551}"/>
            </a:ext>
          </a:extLst>
        </p:cNvPr>
        <p:cNvGrpSpPr/>
        <p:nvPr/>
      </p:nvGrpSpPr>
      <p:grpSpPr>
        <a:xfrm>
          <a:off x="0" y="0"/>
          <a:ext cx="0" cy="0"/>
          <a:chOff x="0" y="0"/>
          <a:chExt cx="0" cy="0"/>
        </a:xfrm>
      </p:grpSpPr>
      <p:sp>
        <p:nvSpPr>
          <p:cNvPr id="5128" name="TextBox 33">
            <a:extLst>
              <a:ext uri="{FF2B5EF4-FFF2-40B4-BE49-F238E27FC236}">
                <a16:creationId xmlns:a16="http://schemas.microsoft.com/office/drawing/2014/main" id="{FE10A926-3770-00E7-9CA1-C6234BB3B4E6}"/>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9FA630AA-3F65-C60A-3E65-100AB430B4C0}"/>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sp>
        <p:nvSpPr>
          <p:cNvPr id="5130" name="Rectangle 37">
            <a:extLst>
              <a:ext uri="{FF2B5EF4-FFF2-40B4-BE49-F238E27FC236}">
                <a16:creationId xmlns:a16="http://schemas.microsoft.com/office/drawing/2014/main" id="{0EC452CB-E5B3-14F0-5CBA-5BE9A3CF9EF8}"/>
              </a:ext>
            </a:extLst>
          </p:cNvPr>
          <p:cNvSpPr>
            <a:spLocks noChangeArrowheads="1"/>
          </p:cNvSpPr>
          <p:nvPr/>
        </p:nvSpPr>
        <p:spPr bwMode="auto">
          <a:xfrm>
            <a:off x="2055813" y="2859088"/>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từ đa hướng</a:t>
            </a:r>
            <a:endParaRPr lang="en-US" altLang="en-US" sz="2400"/>
          </a:p>
        </p:txBody>
      </p:sp>
      <p:sp>
        <p:nvSpPr>
          <p:cNvPr id="5131" name="Rectangle 38">
            <a:extLst>
              <a:ext uri="{FF2B5EF4-FFF2-40B4-BE49-F238E27FC236}">
                <a16:creationId xmlns:a16="http://schemas.microsoft.com/office/drawing/2014/main" id="{6CDD1DE9-20E8-2047-5951-403553AA48EC}"/>
              </a:ext>
            </a:extLst>
          </p:cNvPr>
          <p:cNvSpPr>
            <a:spLocks noChangeArrowheads="1"/>
          </p:cNvSpPr>
          <p:nvPr/>
        </p:nvSpPr>
        <p:spPr bwMode="auto">
          <a:xfrm>
            <a:off x="2049463" y="4081463"/>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dòng điện xoáy </a:t>
            </a:r>
            <a:endParaRPr lang="en-US" altLang="en-US" sz="2400"/>
          </a:p>
        </p:txBody>
      </p:sp>
      <p:sp>
        <p:nvSpPr>
          <p:cNvPr id="2" name="TextBox 4">
            <a:extLst>
              <a:ext uri="{FF2B5EF4-FFF2-40B4-BE49-F238E27FC236}">
                <a16:creationId xmlns:a16="http://schemas.microsoft.com/office/drawing/2014/main" id="{CBA14E26-02CB-C2FD-82E6-D6900D5C9F67}"/>
              </a:ext>
            </a:extLst>
          </p:cNvPr>
          <p:cNvSpPr txBox="1">
            <a:spLocks noChangeArrowheads="1"/>
          </p:cNvSpPr>
          <p:nvPr/>
        </p:nvSpPr>
        <p:spPr bwMode="auto">
          <a:xfrm>
            <a:off x="1057735" y="22037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4" name="TextBox 3">
            <a:extLst>
              <a:ext uri="{FF2B5EF4-FFF2-40B4-BE49-F238E27FC236}">
                <a16:creationId xmlns:a16="http://schemas.microsoft.com/office/drawing/2014/main" id="{E405F6E4-60E1-DD2D-7B6F-8B09BECB403E}"/>
              </a:ext>
            </a:extLst>
          </p:cNvPr>
          <p:cNvSpPr txBox="1"/>
          <p:nvPr/>
        </p:nvSpPr>
        <p:spPr>
          <a:xfrm>
            <a:off x="359532" y="1137064"/>
            <a:ext cx="8424936" cy="707886"/>
          </a:xfrm>
          <a:prstGeom prst="rect">
            <a:avLst/>
          </a:prstGeom>
          <a:noFill/>
        </p:spPr>
        <p:txBody>
          <a:bodyPr wrap="square" rtlCol="0">
            <a:spAutoFit/>
          </a:bodyPr>
          <a:lstStyle/>
          <a:p>
            <a:pPr algn="ctr"/>
            <a:r>
              <a:rPr lang="en-US" sz="2000" b="1"/>
              <a:t>1. H</a:t>
            </a:r>
            <a:r>
              <a:rPr lang="vi-VN" sz="2000" b="1"/>
              <a:t>oàn thiện công nghệ tuyển rửa nhằm nâng cao thu hoạch và giảm độ ẩm quặng tinh</a:t>
            </a:r>
            <a:r>
              <a:rPr lang="en-US" sz="2000" b="1"/>
              <a:t> bauxit</a:t>
            </a:r>
            <a:r>
              <a:rPr lang="vi-VN" sz="2000" b="1"/>
              <a:t> cho</a:t>
            </a:r>
            <a:r>
              <a:rPr lang="en-US" sz="2000" b="1"/>
              <a:t> các</a:t>
            </a:r>
            <a:r>
              <a:rPr lang="vi-VN" sz="2000" b="1"/>
              <a:t> Công ty Nhôm </a:t>
            </a:r>
            <a:r>
              <a:rPr lang="en-US" sz="2000" b="1"/>
              <a:t>thuộc TKV</a:t>
            </a:r>
          </a:p>
        </p:txBody>
      </p:sp>
      <p:sp>
        <p:nvSpPr>
          <p:cNvPr id="6" name="Rectangle 2">
            <a:extLst>
              <a:ext uri="{FF2B5EF4-FFF2-40B4-BE49-F238E27FC236}">
                <a16:creationId xmlns:a16="http://schemas.microsoft.com/office/drawing/2014/main" id="{EE50BE4B-7769-1B05-F236-183C111C68BF}"/>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a:extLst>
              <a:ext uri="{FF2B5EF4-FFF2-40B4-BE49-F238E27FC236}">
                <a16:creationId xmlns:a16="http://schemas.microsoft.com/office/drawing/2014/main" id="{DD4F2962-736D-57A6-54BD-FBC6B50BA019}"/>
              </a:ext>
            </a:extLst>
          </p:cNvPr>
          <p:cNvGraphicFramePr>
            <a:graphicFrameLocks noChangeAspect="1"/>
          </p:cNvGraphicFramePr>
          <p:nvPr>
            <p:extLst>
              <p:ext uri="{D42A27DB-BD31-4B8C-83A1-F6EECF244321}">
                <p14:modId xmlns:p14="http://schemas.microsoft.com/office/powerpoint/2010/main" val="1898007650"/>
              </p:ext>
            </p:extLst>
          </p:nvPr>
        </p:nvGraphicFramePr>
        <p:xfrm>
          <a:off x="661986" y="1844950"/>
          <a:ext cx="7820028" cy="4896418"/>
        </p:xfrm>
        <a:graphic>
          <a:graphicData uri="http://schemas.openxmlformats.org/presentationml/2006/ole">
            <mc:AlternateContent xmlns:mc="http://schemas.openxmlformats.org/markup-compatibility/2006">
              <mc:Choice xmlns:v="urn:schemas-microsoft-com:vml" Requires="v">
                <p:oleObj r:id="rId2" imgW="8206634" imgH="5128229" progId="Visio.Drawing.15">
                  <p:embed/>
                </p:oleObj>
              </mc:Choice>
              <mc:Fallback>
                <p:oleObj r:id="rId2" imgW="8206634" imgH="5128229" progId="Visio.Drawing.15">
                  <p:embed/>
                  <p:pic>
                    <p:nvPicPr>
                      <p:cNvPr id="0" name="Object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986" y="1844950"/>
                        <a:ext cx="7820028" cy="4896418"/>
                      </a:xfrm>
                      <a:prstGeom prst="rect">
                        <a:avLst/>
                      </a:prstGeom>
                      <a:noFill/>
                    </p:spPr>
                  </p:pic>
                </p:oleObj>
              </mc:Fallback>
            </mc:AlternateContent>
          </a:graphicData>
        </a:graphic>
      </p:graphicFrame>
    </p:spTree>
    <p:extLst>
      <p:ext uri="{BB962C8B-B14F-4D97-AF65-F5344CB8AC3E}">
        <p14:creationId xmlns:p14="http://schemas.microsoft.com/office/powerpoint/2010/main" val="39634480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9FBC8-9DEC-A158-803D-2ABD02EA1533}"/>
            </a:ext>
          </a:extLst>
        </p:cNvPr>
        <p:cNvGrpSpPr/>
        <p:nvPr/>
      </p:nvGrpSpPr>
      <p:grpSpPr>
        <a:xfrm>
          <a:off x="0" y="0"/>
          <a:ext cx="0" cy="0"/>
          <a:chOff x="0" y="0"/>
          <a:chExt cx="0" cy="0"/>
        </a:xfrm>
      </p:grpSpPr>
      <p:sp>
        <p:nvSpPr>
          <p:cNvPr id="5128" name="TextBox 33">
            <a:extLst>
              <a:ext uri="{FF2B5EF4-FFF2-40B4-BE49-F238E27FC236}">
                <a16:creationId xmlns:a16="http://schemas.microsoft.com/office/drawing/2014/main" id="{B7A552A2-3A8A-0D13-271C-591DF412419E}"/>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FB072356-49B3-EA72-0BE6-3ED938B63D0F}"/>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sp>
        <p:nvSpPr>
          <p:cNvPr id="5130" name="Rectangle 37">
            <a:extLst>
              <a:ext uri="{FF2B5EF4-FFF2-40B4-BE49-F238E27FC236}">
                <a16:creationId xmlns:a16="http://schemas.microsoft.com/office/drawing/2014/main" id="{54A2D6EB-C441-BB96-B1DC-40D4A1DEAE11}"/>
              </a:ext>
            </a:extLst>
          </p:cNvPr>
          <p:cNvSpPr>
            <a:spLocks noChangeArrowheads="1"/>
          </p:cNvSpPr>
          <p:nvPr/>
        </p:nvSpPr>
        <p:spPr bwMode="auto">
          <a:xfrm>
            <a:off x="2055813" y="2859088"/>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từ đa hướng</a:t>
            </a:r>
            <a:endParaRPr lang="en-US" altLang="en-US" sz="2400"/>
          </a:p>
        </p:txBody>
      </p:sp>
      <p:sp>
        <p:nvSpPr>
          <p:cNvPr id="5131" name="Rectangle 38">
            <a:extLst>
              <a:ext uri="{FF2B5EF4-FFF2-40B4-BE49-F238E27FC236}">
                <a16:creationId xmlns:a16="http://schemas.microsoft.com/office/drawing/2014/main" id="{6871C2FC-0767-C4F1-6C6D-B47B871CD6F7}"/>
              </a:ext>
            </a:extLst>
          </p:cNvPr>
          <p:cNvSpPr>
            <a:spLocks noChangeArrowheads="1"/>
          </p:cNvSpPr>
          <p:nvPr/>
        </p:nvSpPr>
        <p:spPr bwMode="auto">
          <a:xfrm>
            <a:off x="2049463" y="4081463"/>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dòng điện xoáy </a:t>
            </a:r>
            <a:endParaRPr lang="en-US" altLang="en-US" sz="2400"/>
          </a:p>
        </p:txBody>
      </p:sp>
      <p:sp>
        <p:nvSpPr>
          <p:cNvPr id="2" name="TextBox 4">
            <a:extLst>
              <a:ext uri="{FF2B5EF4-FFF2-40B4-BE49-F238E27FC236}">
                <a16:creationId xmlns:a16="http://schemas.microsoft.com/office/drawing/2014/main" id="{95A13B23-6484-5520-7B45-499292240191}"/>
              </a:ext>
            </a:extLst>
          </p:cNvPr>
          <p:cNvSpPr txBox="1">
            <a:spLocks noChangeArrowheads="1"/>
          </p:cNvSpPr>
          <p:nvPr/>
        </p:nvSpPr>
        <p:spPr bwMode="auto">
          <a:xfrm>
            <a:off x="1057735" y="22037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4" name="TextBox 3">
            <a:extLst>
              <a:ext uri="{FF2B5EF4-FFF2-40B4-BE49-F238E27FC236}">
                <a16:creationId xmlns:a16="http://schemas.microsoft.com/office/drawing/2014/main" id="{0518A8FD-BCE5-573E-1B0B-00E792180CBA}"/>
              </a:ext>
            </a:extLst>
          </p:cNvPr>
          <p:cNvSpPr txBox="1"/>
          <p:nvPr/>
        </p:nvSpPr>
        <p:spPr>
          <a:xfrm>
            <a:off x="359532" y="1137064"/>
            <a:ext cx="8424936" cy="707886"/>
          </a:xfrm>
          <a:prstGeom prst="rect">
            <a:avLst/>
          </a:prstGeom>
          <a:noFill/>
        </p:spPr>
        <p:txBody>
          <a:bodyPr wrap="square" rtlCol="0">
            <a:spAutoFit/>
          </a:bodyPr>
          <a:lstStyle/>
          <a:p>
            <a:pPr algn="ctr"/>
            <a:r>
              <a:rPr lang="en-US" sz="2000" b="1"/>
              <a:t>1. H</a:t>
            </a:r>
            <a:r>
              <a:rPr lang="vi-VN" sz="2000" b="1"/>
              <a:t>oàn thiện công nghệ tuyển rửa nhằm nâng cao thu hoạch và giảm độ ẩm quặng tinh</a:t>
            </a:r>
            <a:r>
              <a:rPr lang="en-US" sz="2000" b="1"/>
              <a:t> bauxit</a:t>
            </a:r>
            <a:r>
              <a:rPr lang="vi-VN" sz="2000" b="1"/>
              <a:t> cho</a:t>
            </a:r>
            <a:r>
              <a:rPr lang="en-US" sz="2000" b="1"/>
              <a:t> các</a:t>
            </a:r>
            <a:r>
              <a:rPr lang="vi-VN" sz="2000" b="1"/>
              <a:t> Công ty Nhôm </a:t>
            </a:r>
            <a:r>
              <a:rPr lang="en-US" sz="2000" b="1"/>
              <a:t>thuộc TKV</a:t>
            </a:r>
          </a:p>
        </p:txBody>
      </p:sp>
      <p:sp>
        <p:nvSpPr>
          <p:cNvPr id="6" name="Rectangle 2">
            <a:extLst>
              <a:ext uri="{FF2B5EF4-FFF2-40B4-BE49-F238E27FC236}">
                <a16:creationId xmlns:a16="http://schemas.microsoft.com/office/drawing/2014/main" id="{DF5B20F8-6D37-E912-9EA9-3AB66B25F9F2}"/>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5" name="Table 4">
            <a:extLst>
              <a:ext uri="{FF2B5EF4-FFF2-40B4-BE49-F238E27FC236}">
                <a16:creationId xmlns:a16="http://schemas.microsoft.com/office/drawing/2014/main" id="{DB8A72A6-F981-F327-6071-86CDF0B1CA62}"/>
              </a:ext>
            </a:extLst>
          </p:cNvPr>
          <p:cNvGraphicFramePr>
            <a:graphicFrameLocks noGrp="1"/>
          </p:cNvGraphicFramePr>
          <p:nvPr>
            <p:extLst>
              <p:ext uri="{D42A27DB-BD31-4B8C-83A1-F6EECF244321}">
                <p14:modId xmlns:p14="http://schemas.microsoft.com/office/powerpoint/2010/main" val="1122161625"/>
              </p:ext>
            </p:extLst>
          </p:nvPr>
        </p:nvGraphicFramePr>
        <p:xfrm>
          <a:off x="215516" y="2447661"/>
          <a:ext cx="8712968" cy="3932851"/>
        </p:xfrm>
        <a:graphic>
          <a:graphicData uri="http://schemas.openxmlformats.org/drawingml/2006/table">
            <a:tbl>
              <a:tblPr firstRow="1" firstCol="1" bandRow="1">
                <a:tableStyleId>{5C22544A-7EE6-4342-B048-85BDC9FD1C3A}</a:tableStyleId>
              </a:tblPr>
              <a:tblGrid>
                <a:gridCol w="2398831">
                  <a:extLst>
                    <a:ext uri="{9D8B030D-6E8A-4147-A177-3AD203B41FA5}">
                      <a16:colId xmlns:a16="http://schemas.microsoft.com/office/drawing/2014/main" val="1087617240"/>
                    </a:ext>
                  </a:extLst>
                </a:gridCol>
                <a:gridCol w="1293282">
                  <a:extLst>
                    <a:ext uri="{9D8B030D-6E8A-4147-A177-3AD203B41FA5}">
                      <a16:colId xmlns:a16="http://schemas.microsoft.com/office/drawing/2014/main" val="1906075115"/>
                    </a:ext>
                  </a:extLst>
                </a:gridCol>
                <a:gridCol w="1307883">
                  <a:extLst>
                    <a:ext uri="{9D8B030D-6E8A-4147-A177-3AD203B41FA5}">
                      <a16:colId xmlns:a16="http://schemas.microsoft.com/office/drawing/2014/main" val="113032172"/>
                    </a:ext>
                  </a:extLst>
                </a:gridCol>
                <a:gridCol w="1307883">
                  <a:extLst>
                    <a:ext uri="{9D8B030D-6E8A-4147-A177-3AD203B41FA5}">
                      <a16:colId xmlns:a16="http://schemas.microsoft.com/office/drawing/2014/main" val="2370068622"/>
                    </a:ext>
                  </a:extLst>
                </a:gridCol>
                <a:gridCol w="1049228">
                  <a:extLst>
                    <a:ext uri="{9D8B030D-6E8A-4147-A177-3AD203B41FA5}">
                      <a16:colId xmlns:a16="http://schemas.microsoft.com/office/drawing/2014/main" val="3189657320"/>
                    </a:ext>
                  </a:extLst>
                </a:gridCol>
                <a:gridCol w="1355861">
                  <a:extLst>
                    <a:ext uri="{9D8B030D-6E8A-4147-A177-3AD203B41FA5}">
                      <a16:colId xmlns:a16="http://schemas.microsoft.com/office/drawing/2014/main" val="3047391991"/>
                    </a:ext>
                  </a:extLst>
                </a:gridCol>
              </a:tblGrid>
              <a:tr h="431138">
                <a:tc rowSpan="2">
                  <a:txBody>
                    <a:bodyPr/>
                    <a:lstStyle/>
                    <a:p>
                      <a:pPr algn="ctr">
                        <a:lnSpc>
                          <a:spcPct val="150000"/>
                        </a:lnSpc>
                        <a:spcAft>
                          <a:spcPts val="800"/>
                        </a:spcAft>
                        <a:buNone/>
                      </a:pPr>
                      <a:r>
                        <a:rPr lang="en-US" sz="2000" kern="0">
                          <a:effectLst/>
                        </a:rPr>
                        <a:t>Tên sản phẩm</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gridSpan="2">
                  <a:txBody>
                    <a:bodyPr/>
                    <a:lstStyle/>
                    <a:p>
                      <a:pPr algn="ctr">
                        <a:lnSpc>
                          <a:spcPct val="150000"/>
                        </a:lnSpc>
                        <a:spcAft>
                          <a:spcPts val="800"/>
                        </a:spcAft>
                        <a:buNone/>
                      </a:pPr>
                      <a:r>
                        <a:rPr lang="en-US" sz="2000" kern="0">
                          <a:effectLst/>
                        </a:rPr>
                        <a:t>Thu hoạch, %</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tc hMerge="1">
                  <a:txBody>
                    <a:bodyPr/>
                    <a:lstStyle/>
                    <a:p>
                      <a:endParaRPr lang="en-US"/>
                    </a:p>
                  </a:txBody>
                  <a:tcPr/>
                </a:tc>
                <a:tc gridSpan="2">
                  <a:txBody>
                    <a:bodyPr/>
                    <a:lstStyle/>
                    <a:p>
                      <a:pPr algn="ctr">
                        <a:lnSpc>
                          <a:spcPct val="150000"/>
                        </a:lnSpc>
                        <a:spcAft>
                          <a:spcPts val="800"/>
                        </a:spcAft>
                        <a:buNone/>
                      </a:pPr>
                      <a:r>
                        <a:rPr lang="en-US" sz="2000" kern="0">
                          <a:effectLst/>
                        </a:rPr>
                        <a:t>Hàm lượng, %</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hMerge="1">
                  <a:txBody>
                    <a:bodyPr/>
                    <a:lstStyle/>
                    <a:p>
                      <a:endParaRPr lang="en-US"/>
                    </a:p>
                  </a:txBody>
                  <a:tcPr/>
                </a:tc>
                <a:tc rowSpan="2">
                  <a:txBody>
                    <a:bodyPr/>
                    <a:lstStyle/>
                    <a:p>
                      <a:pPr algn="ctr">
                        <a:lnSpc>
                          <a:spcPct val="150000"/>
                        </a:lnSpc>
                        <a:spcAft>
                          <a:spcPts val="800"/>
                        </a:spcAft>
                        <a:buNone/>
                      </a:pPr>
                      <a:r>
                        <a:rPr lang="en-US" sz="2000" kern="0">
                          <a:effectLst/>
                        </a:rPr>
                        <a:t>Thực thu Al</a:t>
                      </a:r>
                      <a:r>
                        <a:rPr lang="en-US" sz="2000" kern="0" baseline="-25000">
                          <a:effectLst/>
                        </a:rPr>
                        <a:t>2</a:t>
                      </a:r>
                      <a:r>
                        <a:rPr lang="en-US" sz="2000" kern="0">
                          <a:effectLst/>
                        </a:rPr>
                        <a:t>O</a:t>
                      </a:r>
                      <a:r>
                        <a:rPr lang="en-US" sz="2000" kern="0" baseline="-25000">
                          <a:effectLst/>
                        </a:rPr>
                        <a:t>3</a:t>
                      </a:r>
                      <a:r>
                        <a:rPr lang="en-US" sz="2000" kern="0">
                          <a:effectLst/>
                        </a:rPr>
                        <a:t>, %</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151127557"/>
                  </a:ext>
                </a:extLst>
              </a:tr>
              <a:tr h="725172">
                <a:tc vMerge="1">
                  <a:txBody>
                    <a:bodyPr/>
                    <a:lstStyle/>
                    <a:p>
                      <a:endParaRPr lang="en-US"/>
                    </a:p>
                  </a:txBody>
                  <a:tcPr/>
                </a:tc>
                <a:tc>
                  <a:txBody>
                    <a:bodyPr/>
                    <a:lstStyle/>
                    <a:p>
                      <a:pPr>
                        <a:lnSpc>
                          <a:spcPct val="150000"/>
                        </a:lnSpc>
                        <a:spcAft>
                          <a:spcPts val="800"/>
                        </a:spcAft>
                        <a:buNone/>
                      </a:pPr>
                      <a:r>
                        <a:rPr lang="en-US" sz="2000" kern="0">
                          <a:effectLst/>
                        </a:rPr>
                        <a:t>Bộ phận</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nSpc>
                          <a:spcPct val="150000"/>
                        </a:lnSpc>
                        <a:spcAft>
                          <a:spcPts val="800"/>
                        </a:spcAft>
                        <a:buNone/>
                      </a:pPr>
                      <a:r>
                        <a:rPr lang="en-US" sz="2000" kern="0">
                          <a:effectLst/>
                        </a:rPr>
                        <a:t>Toàn bộ</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nSpc>
                          <a:spcPct val="150000"/>
                        </a:lnSpc>
                        <a:spcAft>
                          <a:spcPts val="800"/>
                        </a:spcAft>
                        <a:buNone/>
                      </a:pPr>
                      <a:r>
                        <a:rPr lang="en-US" sz="2000" kern="0">
                          <a:effectLst/>
                        </a:rPr>
                        <a:t>Al</a:t>
                      </a:r>
                      <a:r>
                        <a:rPr lang="en-US" sz="2000" kern="0" baseline="-25000">
                          <a:effectLst/>
                        </a:rPr>
                        <a:t>2</a:t>
                      </a:r>
                      <a:r>
                        <a:rPr lang="en-US" sz="2000" kern="0">
                          <a:effectLst/>
                        </a:rPr>
                        <a:t>O</a:t>
                      </a:r>
                      <a:r>
                        <a:rPr lang="en-US" sz="2000" kern="0" baseline="-25000">
                          <a:effectLst/>
                        </a:rPr>
                        <a:t>3</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nSpc>
                          <a:spcPct val="150000"/>
                        </a:lnSpc>
                        <a:spcAft>
                          <a:spcPts val="800"/>
                        </a:spcAft>
                        <a:buNone/>
                      </a:pPr>
                      <a:r>
                        <a:rPr lang="en-US" sz="2000" kern="0">
                          <a:effectLst/>
                        </a:rPr>
                        <a:t>SiO</a:t>
                      </a:r>
                      <a:r>
                        <a:rPr lang="en-US" sz="2000" kern="0" baseline="-25000">
                          <a:effectLst/>
                        </a:rPr>
                        <a:t>2</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vMerge="1">
                  <a:txBody>
                    <a:bodyPr/>
                    <a:lstStyle/>
                    <a:p>
                      <a:endParaRPr lang="en-US"/>
                    </a:p>
                  </a:txBody>
                  <a:tcPr/>
                </a:tc>
                <a:extLst>
                  <a:ext uri="{0D108BD9-81ED-4DB2-BD59-A6C34878D82A}">
                    <a16:rowId xmlns:a16="http://schemas.microsoft.com/office/drawing/2014/main" val="1881640311"/>
                  </a:ext>
                </a:extLst>
              </a:tr>
              <a:tr h="431138">
                <a:tc>
                  <a:txBody>
                    <a:bodyPr/>
                    <a:lstStyle/>
                    <a:p>
                      <a:pPr>
                        <a:lnSpc>
                          <a:spcPct val="150000"/>
                        </a:lnSpc>
                        <a:spcAft>
                          <a:spcPts val="800"/>
                        </a:spcAft>
                        <a:buNone/>
                      </a:pPr>
                      <a:r>
                        <a:rPr lang="en-US" sz="2000" kern="0">
                          <a:effectLst/>
                        </a:rPr>
                        <a:t>Tinh quặng sắt</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solidFill>
                            <a:srgbClr val="EE0000"/>
                          </a:solidFill>
                          <a:effectLst/>
                        </a:rPr>
                        <a:t>19,61</a:t>
                      </a:r>
                      <a:endParaRPr lang="en-US" sz="2000" kern="100">
                        <a:solidFill>
                          <a:srgbClr val="EE0000"/>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solidFill>
                            <a:srgbClr val="EE0000"/>
                          </a:solidFill>
                          <a:effectLst/>
                        </a:rPr>
                        <a:t>9,11</a:t>
                      </a:r>
                      <a:endParaRPr lang="en-US" sz="2000" kern="100">
                        <a:solidFill>
                          <a:srgbClr val="EE0000"/>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solidFill>
                            <a:srgbClr val="EE0000"/>
                          </a:solidFill>
                          <a:effectLst/>
                        </a:rPr>
                        <a:t>31,47</a:t>
                      </a:r>
                      <a:endParaRPr lang="en-US" sz="2000" kern="100">
                        <a:solidFill>
                          <a:srgbClr val="EE0000"/>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solidFill>
                            <a:srgbClr val="EE0000"/>
                          </a:solidFill>
                          <a:effectLst/>
                        </a:rPr>
                        <a:t>0,92</a:t>
                      </a:r>
                      <a:endParaRPr lang="en-US" sz="2000" kern="100">
                        <a:solidFill>
                          <a:srgbClr val="EE0000"/>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solidFill>
                            <a:srgbClr val="EE0000"/>
                          </a:solidFill>
                          <a:effectLst/>
                        </a:rPr>
                        <a:t>9,2</a:t>
                      </a:r>
                      <a:endParaRPr lang="en-US" sz="2000" kern="100">
                        <a:solidFill>
                          <a:srgbClr val="EE0000"/>
                        </a:solidFill>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238497114"/>
                  </a:ext>
                </a:extLst>
              </a:tr>
              <a:tr h="526406">
                <a:tc>
                  <a:txBody>
                    <a:bodyPr/>
                    <a:lstStyle/>
                    <a:p>
                      <a:pPr>
                        <a:lnSpc>
                          <a:spcPct val="150000"/>
                        </a:lnSpc>
                        <a:spcAft>
                          <a:spcPts val="800"/>
                        </a:spcAft>
                        <a:buNone/>
                      </a:pPr>
                      <a:r>
                        <a:rPr lang="en-US" sz="2000" kern="0">
                          <a:effectLst/>
                        </a:rPr>
                        <a:t>Tinh quặng bauxit</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11,53</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5,36</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46,18</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3,88</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7,95</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3161827478"/>
                  </a:ext>
                </a:extLst>
              </a:tr>
              <a:tr h="431138">
                <a:tc>
                  <a:txBody>
                    <a:bodyPr/>
                    <a:lstStyle/>
                    <a:p>
                      <a:pPr>
                        <a:lnSpc>
                          <a:spcPct val="150000"/>
                        </a:lnSpc>
                        <a:spcAft>
                          <a:spcPts val="800"/>
                        </a:spcAft>
                        <a:buNone/>
                      </a:pPr>
                      <a:r>
                        <a:rPr lang="en-US" sz="2000" kern="0">
                          <a:effectLst/>
                        </a:rPr>
                        <a:t>Trung gian</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11,13</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5,17</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35,74</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8,13</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5,93</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4205056759"/>
                  </a:ext>
                </a:extLst>
              </a:tr>
              <a:tr h="431138">
                <a:tc>
                  <a:txBody>
                    <a:bodyPr/>
                    <a:lstStyle/>
                    <a:p>
                      <a:pPr>
                        <a:lnSpc>
                          <a:spcPct val="150000"/>
                        </a:lnSpc>
                        <a:spcAft>
                          <a:spcPts val="800"/>
                        </a:spcAft>
                        <a:buNone/>
                      </a:pPr>
                      <a:r>
                        <a:rPr lang="en-US" sz="2000" kern="0">
                          <a:effectLst/>
                        </a:rPr>
                        <a:t>Thải</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57,73</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26,83</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32,63</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9,97</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28,1</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825933378"/>
                  </a:ext>
                </a:extLst>
              </a:tr>
              <a:tr h="525583">
                <a:tc>
                  <a:txBody>
                    <a:bodyPr/>
                    <a:lstStyle/>
                    <a:p>
                      <a:pPr>
                        <a:lnSpc>
                          <a:spcPct val="150000"/>
                        </a:lnSpc>
                        <a:spcAft>
                          <a:spcPts val="800"/>
                        </a:spcAft>
                        <a:buNone/>
                      </a:pPr>
                      <a:r>
                        <a:rPr lang="en-US" sz="2000" kern="0">
                          <a:effectLst/>
                        </a:rPr>
                        <a:t>Trung gian + Thải</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100">
                          <a:effectLst/>
                        </a:rPr>
                        <a:t>68,86</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100">
                          <a:effectLst/>
                        </a:rPr>
                        <a:t>32</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100">
                          <a:effectLst/>
                        </a:rPr>
                        <a:t>33,13</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100">
                          <a:effectLst/>
                        </a:rPr>
                        <a:t>9,34</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100">
                          <a:effectLst/>
                        </a:rPr>
                        <a:t>34,03</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1574825208"/>
                  </a:ext>
                </a:extLst>
              </a:tr>
              <a:tr h="431138">
                <a:tc>
                  <a:txBody>
                    <a:bodyPr/>
                    <a:lstStyle/>
                    <a:p>
                      <a:pPr>
                        <a:lnSpc>
                          <a:spcPct val="150000"/>
                        </a:lnSpc>
                        <a:spcAft>
                          <a:spcPts val="800"/>
                        </a:spcAft>
                        <a:buNone/>
                      </a:pPr>
                      <a:r>
                        <a:rPr lang="en-US" sz="2000" kern="0">
                          <a:effectLst/>
                        </a:rPr>
                        <a:t>Cộng</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100</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46,47</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34,32</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7,3</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tc>
                  <a:txBody>
                    <a:bodyPr/>
                    <a:lstStyle/>
                    <a:p>
                      <a:pPr algn="ctr">
                        <a:lnSpc>
                          <a:spcPct val="150000"/>
                        </a:lnSpc>
                        <a:spcAft>
                          <a:spcPts val="800"/>
                        </a:spcAft>
                        <a:buNone/>
                      </a:pPr>
                      <a:r>
                        <a:rPr lang="en-US" sz="2000" kern="0">
                          <a:effectLst/>
                        </a:rPr>
                        <a:t>51,18</a:t>
                      </a:r>
                      <a:endParaRPr lang="en-US" sz="2000" kern="100">
                        <a:effectLst/>
                        <a:latin typeface="Times New Roman" panose="02020603050405020304" pitchFamily="18" charset="0"/>
                        <a:ea typeface="Aptos" panose="020B0004020202020204" pitchFamily="34" charset="0"/>
                        <a:cs typeface="Times New Roman" panose="02020603050405020304" pitchFamily="18" charset="0"/>
                      </a:endParaRPr>
                    </a:p>
                  </a:txBody>
                  <a:tcPr marL="68580" marR="68580" marT="0" marB="0" anchor="b"/>
                </a:tc>
                <a:extLst>
                  <a:ext uri="{0D108BD9-81ED-4DB2-BD59-A6C34878D82A}">
                    <a16:rowId xmlns:a16="http://schemas.microsoft.com/office/drawing/2014/main" val="238516187"/>
                  </a:ext>
                </a:extLst>
              </a:tr>
            </a:tbl>
          </a:graphicData>
        </a:graphic>
      </p:graphicFrame>
      <p:sp>
        <p:nvSpPr>
          <p:cNvPr id="9" name="TextBox 8">
            <a:extLst>
              <a:ext uri="{FF2B5EF4-FFF2-40B4-BE49-F238E27FC236}">
                <a16:creationId xmlns:a16="http://schemas.microsoft.com/office/drawing/2014/main" id="{69D20D68-09A5-05E7-142A-FE4A950F3BE9}"/>
              </a:ext>
            </a:extLst>
          </p:cNvPr>
          <p:cNvSpPr txBox="1"/>
          <p:nvPr/>
        </p:nvSpPr>
        <p:spPr>
          <a:xfrm>
            <a:off x="1057735" y="1906261"/>
            <a:ext cx="7402697" cy="480901"/>
          </a:xfrm>
          <a:prstGeom prst="rect">
            <a:avLst/>
          </a:prstGeom>
          <a:noFill/>
        </p:spPr>
        <p:txBody>
          <a:bodyPr wrap="square">
            <a:spAutoFit/>
          </a:bodyPr>
          <a:lstStyle/>
          <a:p>
            <a:pPr algn="ctr">
              <a:lnSpc>
                <a:spcPct val="115000"/>
              </a:lnSpc>
              <a:spcAft>
                <a:spcPts val="300"/>
              </a:spcAft>
              <a:buNone/>
            </a:pPr>
            <a:r>
              <a:rPr lang="de-DE" sz="2400" kern="100">
                <a:effectLst/>
                <a:latin typeface="+mn-lt"/>
                <a:ea typeface="Aptos" panose="020B0004020202020204" pitchFamily="34" charset="0"/>
                <a:cs typeface="Times New Roman" panose="02020603050405020304" pitchFamily="18" charset="0"/>
              </a:rPr>
              <a:t>Kết quả thí nghiệm tuyển bàn đãi ở bùn tại hồ thải</a:t>
            </a:r>
            <a:endParaRPr lang="en-US" sz="2400" kern="100">
              <a:effectLst/>
              <a:latin typeface="+mn-lt"/>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0220912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9CD979-4A96-DB46-C57B-F3D2ED44CECC}"/>
            </a:ext>
          </a:extLst>
        </p:cNvPr>
        <p:cNvGrpSpPr/>
        <p:nvPr/>
      </p:nvGrpSpPr>
      <p:grpSpPr>
        <a:xfrm>
          <a:off x="0" y="0"/>
          <a:ext cx="0" cy="0"/>
          <a:chOff x="0" y="0"/>
          <a:chExt cx="0" cy="0"/>
        </a:xfrm>
      </p:grpSpPr>
      <p:sp>
        <p:nvSpPr>
          <p:cNvPr id="5128" name="TextBox 33">
            <a:extLst>
              <a:ext uri="{FF2B5EF4-FFF2-40B4-BE49-F238E27FC236}">
                <a16:creationId xmlns:a16="http://schemas.microsoft.com/office/drawing/2014/main" id="{F35DBC23-6DC5-B812-0390-CE2BC6C63669}"/>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E8D0DD6F-6389-8481-8754-945113787452}"/>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sp>
        <p:nvSpPr>
          <p:cNvPr id="5130" name="Rectangle 37">
            <a:extLst>
              <a:ext uri="{FF2B5EF4-FFF2-40B4-BE49-F238E27FC236}">
                <a16:creationId xmlns:a16="http://schemas.microsoft.com/office/drawing/2014/main" id="{451D9E9F-DA99-38E0-8766-95BDE27C89AE}"/>
              </a:ext>
            </a:extLst>
          </p:cNvPr>
          <p:cNvSpPr>
            <a:spLocks noChangeArrowheads="1"/>
          </p:cNvSpPr>
          <p:nvPr/>
        </p:nvSpPr>
        <p:spPr bwMode="auto">
          <a:xfrm>
            <a:off x="2055813" y="2859088"/>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từ đa hướng</a:t>
            </a:r>
            <a:endParaRPr lang="en-US" altLang="en-US" sz="2400"/>
          </a:p>
        </p:txBody>
      </p:sp>
      <p:sp>
        <p:nvSpPr>
          <p:cNvPr id="5131" name="Rectangle 38">
            <a:extLst>
              <a:ext uri="{FF2B5EF4-FFF2-40B4-BE49-F238E27FC236}">
                <a16:creationId xmlns:a16="http://schemas.microsoft.com/office/drawing/2014/main" id="{878DD7BE-41D2-71FF-0A8E-207C6CBDA320}"/>
              </a:ext>
            </a:extLst>
          </p:cNvPr>
          <p:cNvSpPr>
            <a:spLocks noChangeArrowheads="1"/>
          </p:cNvSpPr>
          <p:nvPr/>
        </p:nvSpPr>
        <p:spPr bwMode="auto">
          <a:xfrm>
            <a:off x="2049463" y="4081463"/>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dòng điện xoáy </a:t>
            </a:r>
            <a:endParaRPr lang="en-US" altLang="en-US" sz="2400"/>
          </a:p>
        </p:txBody>
      </p:sp>
      <p:sp>
        <p:nvSpPr>
          <p:cNvPr id="2" name="TextBox 4">
            <a:extLst>
              <a:ext uri="{FF2B5EF4-FFF2-40B4-BE49-F238E27FC236}">
                <a16:creationId xmlns:a16="http://schemas.microsoft.com/office/drawing/2014/main" id="{68CB65D4-3E67-5757-52B7-8C7872C61CF5}"/>
              </a:ext>
            </a:extLst>
          </p:cNvPr>
          <p:cNvSpPr txBox="1">
            <a:spLocks noChangeArrowheads="1"/>
          </p:cNvSpPr>
          <p:nvPr/>
        </p:nvSpPr>
        <p:spPr bwMode="auto">
          <a:xfrm>
            <a:off x="1057735" y="22037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4" name="TextBox 3">
            <a:extLst>
              <a:ext uri="{FF2B5EF4-FFF2-40B4-BE49-F238E27FC236}">
                <a16:creationId xmlns:a16="http://schemas.microsoft.com/office/drawing/2014/main" id="{F36A66B3-793C-3103-040C-69F937FB0C89}"/>
              </a:ext>
            </a:extLst>
          </p:cNvPr>
          <p:cNvSpPr txBox="1"/>
          <p:nvPr/>
        </p:nvSpPr>
        <p:spPr>
          <a:xfrm>
            <a:off x="359532" y="1167346"/>
            <a:ext cx="8424936" cy="461665"/>
          </a:xfrm>
          <a:prstGeom prst="rect">
            <a:avLst/>
          </a:prstGeom>
          <a:noFill/>
        </p:spPr>
        <p:txBody>
          <a:bodyPr wrap="square" rtlCol="0">
            <a:spAutoFit/>
          </a:bodyPr>
          <a:lstStyle/>
          <a:p>
            <a:pPr algn="ctr"/>
            <a:r>
              <a:rPr lang="en-US" sz="2400" b="1"/>
              <a:t>2. Thu hồi gali trong dây chuyền sản xuất alumin</a:t>
            </a:r>
          </a:p>
        </p:txBody>
      </p:sp>
      <p:sp>
        <p:nvSpPr>
          <p:cNvPr id="6" name="Rectangle 2">
            <a:extLst>
              <a:ext uri="{FF2B5EF4-FFF2-40B4-BE49-F238E27FC236}">
                <a16:creationId xmlns:a16="http://schemas.microsoft.com/office/drawing/2014/main" id="{49DD4330-8FB4-C85C-64C7-1EE83648BBD8}"/>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TextBox 7">
            <a:extLst>
              <a:ext uri="{FF2B5EF4-FFF2-40B4-BE49-F238E27FC236}">
                <a16:creationId xmlns:a16="http://schemas.microsoft.com/office/drawing/2014/main" id="{F23F8FC3-0983-048C-EF94-FC7EA2A1A98B}"/>
              </a:ext>
            </a:extLst>
          </p:cNvPr>
          <p:cNvSpPr txBox="1"/>
          <p:nvPr/>
        </p:nvSpPr>
        <p:spPr>
          <a:xfrm>
            <a:off x="137304" y="1704126"/>
            <a:ext cx="8869392" cy="5009833"/>
          </a:xfrm>
          <a:prstGeom prst="rect">
            <a:avLst/>
          </a:prstGeom>
          <a:noFill/>
        </p:spPr>
        <p:txBody>
          <a:bodyPr wrap="square">
            <a:spAutoFit/>
          </a:bodyPr>
          <a:lstStyle/>
          <a:p>
            <a:pPr algn="just">
              <a:lnSpc>
                <a:spcPct val="150000"/>
              </a:lnSpc>
            </a:pPr>
            <a:r>
              <a:rPr lang="en-US" sz="2400"/>
              <a:t>Hiện nay, dung dịch bayer là nguồn nguyên liệu thô lớn nhất để sản xuất Ga</a:t>
            </a:r>
          </a:p>
          <a:p>
            <a:pPr algn="just">
              <a:lnSpc>
                <a:spcPct val="150000"/>
              </a:lnSpc>
            </a:pPr>
            <a:r>
              <a:rPr lang="en-US" sz="2400"/>
              <a:t>Do gali tan trong xút tạo thành dạng hydroxit nên các nhà máy luyện alumin bằng phương pháp kiềm Bayer tại Trung Quốc đã lắp thêm dây chuyền công nghệ để thu hồi Ga từ dung dịch bayer. </a:t>
            </a:r>
          </a:p>
          <a:p>
            <a:pPr algn="just">
              <a:lnSpc>
                <a:spcPct val="150000"/>
              </a:lnSpc>
            </a:pPr>
            <a:r>
              <a:rPr lang="en-US" sz="2400"/>
              <a:t>Năm 2024, sản lượng gali của Trung Quốc chiếm đến 99% toàn cầu tương ứng khoảng 1000 tấn kim loại Ga và chủ yếu được thu hồi từ quá trình sản xuất alumin.</a:t>
            </a:r>
          </a:p>
        </p:txBody>
      </p:sp>
    </p:spTree>
    <p:extLst>
      <p:ext uri="{BB962C8B-B14F-4D97-AF65-F5344CB8AC3E}">
        <p14:creationId xmlns:p14="http://schemas.microsoft.com/office/powerpoint/2010/main" val="1813684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964B8-D030-E562-889B-11F670BD1CC7}"/>
            </a:ext>
          </a:extLst>
        </p:cNvPr>
        <p:cNvGrpSpPr/>
        <p:nvPr/>
      </p:nvGrpSpPr>
      <p:grpSpPr>
        <a:xfrm>
          <a:off x="0" y="0"/>
          <a:ext cx="0" cy="0"/>
          <a:chOff x="0" y="0"/>
          <a:chExt cx="0" cy="0"/>
        </a:xfrm>
      </p:grpSpPr>
      <p:sp>
        <p:nvSpPr>
          <p:cNvPr id="5128" name="TextBox 33">
            <a:extLst>
              <a:ext uri="{FF2B5EF4-FFF2-40B4-BE49-F238E27FC236}">
                <a16:creationId xmlns:a16="http://schemas.microsoft.com/office/drawing/2014/main" id="{596FE1AB-A4E6-49E6-D40E-133E37D2F1AF}"/>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E3BF27E3-2F99-21A7-14F4-BB2F808BA535}"/>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sp>
        <p:nvSpPr>
          <p:cNvPr id="5130" name="Rectangle 37">
            <a:extLst>
              <a:ext uri="{FF2B5EF4-FFF2-40B4-BE49-F238E27FC236}">
                <a16:creationId xmlns:a16="http://schemas.microsoft.com/office/drawing/2014/main" id="{1764F4D8-7824-249F-D413-B7399BCA40F7}"/>
              </a:ext>
            </a:extLst>
          </p:cNvPr>
          <p:cNvSpPr>
            <a:spLocks noChangeArrowheads="1"/>
          </p:cNvSpPr>
          <p:nvPr/>
        </p:nvSpPr>
        <p:spPr bwMode="auto">
          <a:xfrm>
            <a:off x="2055813" y="2859088"/>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từ đa hướng</a:t>
            </a:r>
            <a:endParaRPr lang="en-US" altLang="en-US" sz="2400"/>
          </a:p>
        </p:txBody>
      </p:sp>
      <p:sp>
        <p:nvSpPr>
          <p:cNvPr id="5131" name="Rectangle 38">
            <a:extLst>
              <a:ext uri="{FF2B5EF4-FFF2-40B4-BE49-F238E27FC236}">
                <a16:creationId xmlns:a16="http://schemas.microsoft.com/office/drawing/2014/main" id="{33589E05-5660-9AEC-EA7D-84CB26BBA27C}"/>
              </a:ext>
            </a:extLst>
          </p:cNvPr>
          <p:cNvSpPr>
            <a:spLocks noChangeArrowheads="1"/>
          </p:cNvSpPr>
          <p:nvPr/>
        </p:nvSpPr>
        <p:spPr bwMode="auto">
          <a:xfrm>
            <a:off x="2049463" y="4081463"/>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dòng điện xoáy </a:t>
            </a:r>
            <a:endParaRPr lang="en-US" altLang="en-US" sz="2400"/>
          </a:p>
        </p:txBody>
      </p:sp>
      <p:sp>
        <p:nvSpPr>
          <p:cNvPr id="2" name="TextBox 4">
            <a:extLst>
              <a:ext uri="{FF2B5EF4-FFF2-40B4-BE49-F238E27FC236}">
                <a16:creationId xmlns:a16="http://schemas.microsoft.com/office/drawing/2014/main" id="{7270BB87-87FB-07F4-0FC8-42887C7CC0E0}"/>
              </a:ext>
            </a:extLst>
          </p:cNvPr>
          <p:cNvSpPr txBox="1">
            <a:spLocks noChangeArrowheads="1"/>
          </p:cNvSpPr>
          <p:nvPr/>
        </p:nvSpPr>
        <p:spPr bwMode="auto">
          <a:xfrm>
            <a:off x="1057735" y="22037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4" name="TextBox 3">
            <a:extLst>
              <a:ext uri="{FF2B5EF4-FFF2-40B4-BE49-F238E27FC236}">
                <a16:creationId xmlns:a16="http://schemas.microsoft.com/office/drawing/2014/main" id="{E224102C-87E7-A96B-0338-C48EE22A8B5B}"/>
              </a:ext>
            </a:extLst>
          </p:cNvPr>
          <p:cNvSpPr txBox="1"/>
          <p:nvPr/>
        </p:nvSpPr>
        <p:spPr>
          <a:xfrm>
            <a:off x="359532" y="1167346"/>
            <a:ext cx="8424936" cy="461665"/>
          </a:xfrm>
          <a:prstGeom prst="rect">
            <a:avLst/>
          </a:prstGeom>
          <a:noFill/>
        </p:spPr>
        <p:txBody>
          <a:bodyPr wrap="square" rtlCol="0">
            <a:spAutoFit/>
          </a:bodyPr>
          <a:lstStyle/>
          <a:p>
            <a:pPr algn="ctr"/>
            <a:r>
              <a:rPr lang="en-US" sz="2400" b="1"/>
              <a:t>2. Thu hồi gali trong dây chuyền sản xuất alumin</a:t>
            </a:r>
          </a:p>
        </p:txBody>
      </p:sp>
      <p:sp>
        <p:nvSpPr>
          <p:cNvPr id="6" name="Rectangle 2">
            <a:extLst>
              <a:ext uri="{FF2B5EF4-FFF2-40B4-BE49-F238E27FC236}">
                <a16:creationId xmlns:a16="http://schemas.microsoft.com/office/drawing/2014/main" id="{3191CA15-542C-FC89-3BC5-6C854694C46B}"/>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3" name="Picture 2">
            <a:extLst>
              <a:ext uri="{FF2B5EF4-FFF2-40B4-BE49-F238E27FC236}">
                <a16:creationId xmlns:a16="http://schemas.microsoft.com/office/drawing/2014/main" id="{F314E57F-1530-2443-A778-BDF27A64F7E1}"/>
              </a:ext>
            </a:extLst>
          </p:cNvPr>
          <p:cNvPicPr>
            <a:picLocks noChangeAspect="1"/>
          </p:cNvPicPr>
          <p:nvPr/>
        </p:nvPicPr>
        <p:blipFill>
          <a:blip r:embed="rId2"/>
          <a:stretch>
            <a:fillRect/>
          </a:stretch>
        </p:blipFill>
        <p:spPr>
          <a:xfrm>
            <a:off x="418942" y="1629011"/>
            <a:ext cx="3576993" cy="5242243"/>
          </a:xfrm>
          <a:prstGeom prst="rect">
            <a:avLst/>
          </a:prstGeom>
        </p:spPr>
      </p:pic>
      <p:pic>
        <p:nvPicPr>
          <p:cNvPr id="5" name="Picture 4">
            <a:extLst>
              <a:ext uri="{FF2B5EF4-FFF2-40B4-BE49-F238E27FC236}">
                <a16:creationId xmlns:a16="http://schemas.microsoft.com/office/drawing/2014/main" id="{FBFFD3E9-4143-DB8C-3B25-1AE396FC1623}"/>
              </a:ext>
            </a:extLst>
          </p:cNvPr>
          <p:cNvPicPr>
            <a:picLocks noChangeAspect="1"/>
          </p:cNvPicPr>
          <p:nvPr/>
        </p:nvPicPr>
        <p:blipFill>
          <a:blip r:embed="rId3"/>
          <a:stretch>
            <a:fillRect/>
          </a:stretch>
        </p:blipFill>
        <p:spPr>
          <a:xfrm>
            <a:off x="4844124" y="1772816"/>
            <a:ext cx="3880933" cy="4794485"/>
          </a:xfrm>
          <a:prstGeom prst="rect">
            <a:avLst/>
          </a:prstGeom>
        </p:spPr>
      </p:pic>
    </p:spTree>
    <p:extLst>
      <p:ext uri="{BB962C8B-B14F-4D97-AF65-F5344CB8AC3E}">
        <p14:creationId xmlns:p14="http://schemas.microsoft.com/office/powerpoint/2010/main" val="39905209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104A51-FB8C-7BB8-2635-2FC46BC81FA2}"/>
            </a:ext>
          </a:extLst>
        </p:cNvPr>
        <p:cNvGrpSpPr/>
        <p:nvPr/>
      </p:nvGrpSpPr>
      <p:grpSpPr>
        <a:xfrm>
          <a:off x="0" y="0"/>
          <a:ext cx="0" cy="0"/>
          <a:chOff x="0" y="0"/>
          <a:chExt cx="0" cy="0"/>
        </a:xfrm>
      </p:grpSpPr>
      <p:sp>
        <p:nvSpPr>
          <p:cNvPr id="5128" name="TextBox 33">
            <a:extLst>
              <a:ext uri="{FF2B5EF4-FFF2-40B4-BE49-F238E27FC236}">
                <a16:creationId xmlns:a16="http://schemas.microsoft.com/office/drawing/2014/main" id="{05395B66-824C-A0E3-49B0-ED642DA66A8D}"/>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C3AB9DDC-961E-7B70-79C3-B3C9AFD4C106}"/>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sp>
        <p:nvSpPr>
          <p:cNvPr id="5130" name="Rectangle 37">
            <a:extLst>
              <a:ext uri="{FF2B5EF4-FFF2-40B4-BE49-F238E27FC236}">
                <a16:creationId xmlns:a16="http://schemas.microsoft.com/office/drawing/2014/main" id="{0B61A05D-0D35-6806-6419-05DE04DFE1B9}"/>
              </a:ext>
            </a:extLst>
          </p:cNvPr>
          <p:cNvSpPr>
            <a:spLocks noChangeArrowheads="1"/>
          </p:cNvSpPr>
          <p:nvPr/>
        </p:nvSpPr>
        <p:spPr bwMode="auto">
          <a:xfrm>
            <a:off x="2055813" y="2859088"/>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từ đa hướng</a:t>
            </a:r>
            <a:endParaRPr lang="en-US" altLang="en-US" sz="2400"/>
          </a:p>
        </p:txBody>
      </p:sp>
      <p:sp>
        <p:nvSpPr>
          <p:cNvPr id="5131" name="Rectangle 38">
            <a:extLst>
              <a:ext uri="{FF2B5EF4-FFF2-40B4-BE49-F238E27FC236}">
                <a16:creationId xmlns:a16="http://schemas.microsoft.com/office/drawing/2014/main" id="{17BD65D5-B2EE-ACDA-2067-C483FD92C11E}"/>
              </a:ext>
            </a:extLst>
          </p:cNvPr>
          <p:cNvSpPr>
            <a:spLocks noChangeArrowheads="1"/>
          </p:cNvSpPr>
          <p:nvPr/>
        </p:nvSpPr>
        <p:spPr bwMode="auto">
          <a:xfrm>
            <a:off x="2049463" y="4081463"/>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dòng điện xoáy </a:t>
            </a:r>
            <a:endParaRPr lang="en-US" altLang="en-US" sz="2400"/>
          </a:p>
        </p:txBody>
      </p:sp>
      <p:sp>
        <p:nvSpPr>
          <p:cNvPr id="2" name="TextBox 4">
            <a:extLst>
              <a:ext uri="{FF2B5EF4-FFF2-40B4-BE49-F238E27FC236}">
                <a16:creationId xmlns:a16="http://schemas.microsoft.com/office/drawing/2014/main" id="{8B371C88-1B59-8663-1886-09B1FCF9D02E}"/>
              </a:ext>
            </a:extLst>
          </p:cNvPr>
          <p:cNvSpPr txBox="1">
            <a:spLocks noChangeArrowheads="1"/>
          </p:cNvSpPr>
          <p:nvPr/>
        </p:nvSpPr>
        <p:spPr bwMode="auto">
          <a:xfrm>
            <a:off x="1057735" y="22037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4" name="TextBox 3">
            <a:extLst>
              <a:ext uri="{FF2B5EF4-FFF2-40B4-BE49-F238E27FC236}">
                <a16:creationId xmlns:a16="http://schemas.microsoft.com/office/drawing/2014/main" id="{31C8C337-79D7-3DD3-BCC7-9AACC3CA04DB}"/>
              </a:ext>
            </a:extLst>
          </p:cNvPr>
          <p:cNvSpPr txBox="1"/>
          <p:nvPr/>
        </p:nvSpPr>
        <p:spPr>
          <a:xfrm>
            <a:off x="359532" y="1167346"/>
            <a:ext cx="8424936" cy="461665"/>
          </a:xfrm>
          <a:prstGeom prst="rect">
            <a:avLst/>
          </a:prstGeom>
          <a:noFill/>
        </p:spPr>
        <p:txBody>
          <a:bodyPr wrap="square" rtlCol="0">
            <a:spAutoFit/>
          </a:bodyPr>
          <a:lstStyle/>
          <a:p>
            <a:pPr algn="ctr"/>
            <a:r>
              <a:rPr lang="en-US" sz="2400" b="1"/>
              <a:t>2. Thu hồi gali trong dây chuyền sản xuất alumin</a:t>
            </a:r>
          </a:p>
        </p:txBody>
      </p:sp>
      <p:sp>
        <p:nvSpPr>
          <p:cNvPr id="6" name="Rectangle 2">
            <a:extLst>
              <a:ext uri="{FF2B5EF4-FFF2-40B4-BE49-F238E27FC236}">
                <a16:creationId xmlns:a16="http://schemas.microsoft.com/office/drawing/2014/main" id="{F5F19393-FD1C-7E0A-54D4-B13CA21BB441}"/>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7" name="Picture 6">
            <a:extLst>
              <a:ext uri="{FF2B5EF4-FFF2-40B4-BE49-F238E27FC236}">
                <a16:creationId xmlns:a16="http://schemas.microsoft.com/office/drawing/2014/main" id="{66EDCCD0-DD72-693F-7EE4-6D4DA872865E}"/>
              </a:ext>
            </a:extLst>
          </p:cNvPr>
          <p:cNvPicPr>
            <a:picLocks noChangeAspect="1"/>
          </p:cNvPicPr>
          <p:nvPr/>
        </p:nvPicPr>
        <p:blipFill>
          <a:blip r:embed="rId2"/>
          <a:stretch>
            <a:fillRect/>
          </a:stretch>
        </p:blipFill>
        <p:spPr>
          <a:xfrm>
            <a:off x="1057734" y="1801238"/>
            <a:ext cx="7538315" cy="4836386"/>
          </a:xfrm>
          <a:prstGeom prst="rect">
            <a:avLst/>
          </a:prstGeom>
        </p:spPr>
      </p:pic>
    </p:spTree>
    <p:extLst>
      <p:ext uri="{BB962C8B-B14F-4D97-AF65-F5344CB8AC3E}">
        <p14:creationId xmlns:p14="http://schemas.microsoft.com/office/powerpoint/2010/main" val="2334850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B522C-526E-04A2-7915-C16B07D2E062}"/>
            </a:ext>
          </a:extLst>
        </p:cNvPr>
        <p:cNvGrpSpPr/>
        <p:nvPr/>
      </p:nvGrpSpPr>
      <p:grpSpPr>
        <a:xfrm>
          <a:off x="0" y="0"/>
          <a:ext cx="0" cy="0"/>
          <a:chOff x="0" y="0"/>
          <a:chExt cx="0" cy="0"/>
        </a:xfrm>
      </p:grpSpPr>
      <p:sp>
        <p:nvSpPr>
          <p:cNvPr id="5128" name="TextBox 33">
            <a:extLst>
              <a:ext uri="{FF2B5EF4-FFF2-40B4-BE49-F238E27FC236}">
                <a16:creationId xmlns:a16="http://schemas.microsoft.com/office/drawing/2014/main" id="{D25ABCDF-1CE8-64F6-8DFB-40308DA9B1E9}"/>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41A9F17B-9767-BEAD-4D0E-67CD5C95FCBA}"/>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sp>
        <p:nvSpPr>
          <p:cNvPr id="5130" name="Rectangle 37">
            <a:extLst>
              <a:ext uri="{FF2B5EF4-FFF2-40B4-BE49-F238E27FC236}">
                <a16:creationId xmlns:a16="http://schemas.microsoft.com/office/drawing/2014/main" id="{607126BF-60F7-7617-54BA-17222B58A000}"/>
              </a:ext>
            </a:extLst>
          </p:cNvPr>
          <p:cNvSpPr>
            <a:spLocks noChangeArrowheads="1"/>
          </p:cNvSpPr>
          <p:nvPr/>
        </p:nvSpPr>
        <p:spPr bwMode="auto">
          <a:xfrm>
            <a:off x="2055813" y="2859088"/>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từ đa hướng</a:t>
            </a:r>
            <a:endParaRPr lang="en-US" altLang="en-US" sz="2400"/>
          </a:p>
        </p:txBody>
      </p:sp>
      <p:sp>
        <p:nvSpPr>
          <p:cNvPr id="5131" name="Rectangle 38">
            <a:extLst>
              <a:ext uri="{FF2B5EF4-FFF2-40B4-BE49-F238E27FC236}">
                <a16:creationId xmlns:a16="http://schemas.microsoft.com/office/drawing/2014/main" id="{E5397119-8165-6122-8A87-15A73E5E282A}"/>
              </a:ext>
            </a:extLst>
          </p:cNvPr>
          <p:cNvSpPr>
            <a:spLocks noChangeArrowheads="1"/>
          </p:cNvSpPr>
          <p:nvPr/>
        </p:nvSpPr>
        <p:spPr bwMode="auto">
          <a:xfrm>
            <a:off x="2049463" y="4081463"/>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dòng điện xoáy </a:t>
            </a:r>
            <a:endParaRPr lang="en-US" altLang="en-US" sz="2400"/>
          </a:p>
        </p:txBody>
      </p:sp>
      <p:sp>
        <p:nvSpPr>
          <p:cNvPr id="2" name="TextBox 4">
            <a:extLst>
              <a:ext uri="{FF2B5EF4-FFF2-40B4-BE49-F238E27FC236}">
                <a16:creationId xmlns:a16="http://schemas.microsoft.com/office/drawing/2014/main" id="{51F8C93A-51AB-F253-A177-854557E7B235}"/>
              </a:ext>
            </a:extLst>
          </p:cNvPr>
          <p:cNvSpPr txBox="1">
            <a:spLocks noChangeArrowheads="1"/>
          </p:cNvSpPr>
          <p:nvPr/>
        </p:nvSpPr>
        <p:spPr bwMode="auto">
          <a:xfrm>
            <a:off x="1057735" y="22037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4" name="TextBox 3">
            <a:extLst>
              <a:ext uri="{FF2B5EF4-FFF2-40B4-BE49-F238E27FC236}">
                <a16:creationId xmlns:a16="http://schemas.microsoft.com/office/drawing/2014/main" id="{FB45C9D3-EB7D-D3D3-4D3A-F1ED42232AA1}"/>
              </a:ext>
            </a:extLst>
          </p:cNvPr>
          <p:cNvSpPr txBox="1"/>
          <p:nvPr/>
        </p:nvSpPr>
        <p:spPr>
          <a:xfrm>
            <a:off x="359532" y="1265377"/>
            <a:ext cx="8424936" cy="707886"/>
          </a:xfrm>
          <a:prstGeom prst="rect">
            <a:avLst/>
          </a:prstGeom>
          <a:noFill/>
        </p:spPr>
        <p:txBody>
          <a:bodyPr wrap="square" rtlCol="0">
            <a:spAutoFit/>
          </a:bodyPr>
          <a:lstStyle/>
          <a:p>
            <a:pPr algn="ctr"/>
            <a:r>
              <a:rPr lang="en-US" sz="2000" b="1"/>
              <a:t>3. Phát triển công nghệ khoáng hóa CO₂ và xử lý khí thải axit bằng hệ vật liệu bùn đỏ - tro bay</a:t>
            </a:r>
          </a:p>
        </p:txBody>
      </p:sp>
      <p:sp>
        <p:nvSpPr>
          <p:cNvPr id="6" name="Rectangle 2">
            <a:extLst>
              <a:ext uri="{FF2B5EF4-FFF2-40B4-BE49-F238E27FC236}">
                <a16:creationId xmlns:a16="http://schemas.microsoft.com/office/drawing/2014/main" id="{6D2F8CF5-8CED-6E15-0C86-DE130F11C51F}"/>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TextBox 7">
            <a:extLst>
              <a:ext uri="{FF2B5EF4-FFF2-40B4-BE49-F238E27FC236}">
                <a16:creationId xmlns:a16="http://schemas.microsoft.com/office/drawing/2014/main" id="{84F51B41-9CBC-FB04-040B-CE4E119A4059}"/>
              </a:ext>
            </a:extLst>
          </p:cNvPr>
          <p:cNvSpPr txBox="1"/>
          <p:nvPr/>
        </p:nvSpPr>
        <p:spPr>
          <a:xfrm>
            <a:off x="137304" y="1986306"/>
            <a:ext cx="8869392" cy="4190314"/>
          </a:xfrm>
          <a:prstGeom prst="rect">
            <a:avLst/>
          </a:prstGeom>
          <a:noFill/>
        </p:spPr>
        <p:txBody>
          <a:bodyPr wrap="square">
            <a:spAutoFit/>
          </a:bodyPr>
          <a:lstStyle/>
          <a:p>
            <a:pPr algn="just">
              <a:lnSpc>
                <a:spcPct val="150000"/>
              </a:lnSpc>
            </a:pPr>
            <a:r>
              <a:rPr lang="en-US" sz="2000"/>
              <a:t>Trong sản xuất alumin phát sinh 3 loại chất thải sau:</a:t>
            </a:r>
          </a:p>
          <a:p>
            <a:pPr marL="342900" indent="-342900" algn="just">
              <a:lnSpc>
                <a:spcPct val="150000"/>
              </a:lnSpc>
              <a:buAutoNum type="arabicParenBoth"/>
            </a:pPr>
            <a:r>
              <a:rPr lang="en-US" sz="2000"/>
              <a:t>Bùn đỏ có độ kiềm cao (pH 10-13) nên tiềm nhiều ẩn rủi ro cho hệ sinh thái;</a:t>
            </a:r>
          </a:p>
          <a:p>
            <a:pPr marL="342900" indent="-342900" algn="just">
              <a:lnSpc>
                <a:spcPct val="150000"/>
              </a:lnSpc>
              <a:buAutoNum type="arabicParenBoth"/>
            </a:pPr>
            <a:r>
              <a:rPr lang="en-US" sz="2000"/>
              <a:t>Tro bay và xỉ đáy từ nhà máy nhiệt điện, chứa nhiều kim loại nặng và silicat và gây sức ép lớn đến công tác đổ thải; và </a:t>
            </a:r>
          </a:p>
          <a:p>
            <a:pPr marL="342900" indent="-342900" algn="just">
              <a:lnSpc>
                <a:spcPct val="150000"/>
              </a:lnSpc>
              <a:buAutoNum type="arabicParenBoth"/>
            </a:pPr>
            <a:r>
              <a:rPr lang="en-US" sz="2000"/>
              <a:t>Khí thải đốt than chứa phần lớn các khí CO₂, SO₂, NOx là những tác nhân chính gây ô nhiễm không khí và hiệu ứng nhà kính.</a:t>
            </a:r>
          </a:p>
          <a:p>
            <a:pPr algn="just">
              <a:lnSpc>
                <a:spcPct val="150000"/>
              </a:lnSpc>
            </a:pPr>
            <a:r>
              <a:rPr lang="en-US" sz="2000"/>
              <a:t>Ba loại chất thải (Bùn đỏ, Tro bay, Khí thải) có thể tích hợp với nhau để tái sử dụng chất thải sau khoáng hoá làm vật liệu xây dựng (Geopolymer).</a:t>
            </a:r>
          </a:p>
        </p:txBody>
      </p:sp>
    </p:spTree>
    <p:extLst>
      <p:ext uri="{BB962C8B-B14F-4D97-AF65-F5344CB8AC3E}">
        <p14:creationId xmlns:p14="http://schemas.microsoft.com/office/powerpoint/2010/main" val="18265338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B1473-49A8-DFF9-119E-4B1187B7C6C2}"/>
            </a:ext>
          </a:extLst>
        </p:cNvPr>
        <p:cNvGrpSpPr/>
        <p:nvPr/>
      </p:nvGrpSpPr>
      <p:grpSpPr>
        <a:xfrm>
          <a:off x="0" y="0"/>
          <a:ext cx="0" cy="0"/>
          <a:chOff x="0" y="0"/>
          <a:chExt cx="0" cy="0"/>
        </a:xfrm>
      </p:grpSpPr>
      <p:sp>
        <p:nvSpPr>
          <p:cNvPr id="5128" name="TextBox 33">
            <a:extLst>
              <a:ext uri="{FF2B5EF4-FFF2-40B4-BE49-F238E27FC236}">
                <a16:creationId xmlns:a16="http://schemas.microsoft.com/office/drawing/2014/main" id="{88BCF934-2DA5-CFA2-040C-4D6F147E2B8E}"/>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90E89797-FCCF-68EF-62DB-A82E658DC350}"/>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sp>
        <p:nvSpPr>
          <p:cNvPr id="5130" name="Rectangle 37">
            <a:extLst>
              <a:ext uri="{FF2B5EF4-FFF2-40B4-BE49-F238E27FC236}">
                <a16:creationId xmlns:a16="http://schemas.microsoft.com/office/drawing/2014/main" id="{AB3A60C0-03A0-8DA0-ED92-04C79B285874}"/>
              </a:ext>
            </a:extLst>
          </p:cNvPr>
          <p:cNvSpPr>
            <a:spLocks noChangeArrowheads="1"/>
          </p:cNvSpPr>
          <p:nvPr/>
        </p:nvSpPr>
        <p:spPr bwMode="auto">
          <a:xfrm>
            <a:off x="2055813" y="2859088"/>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từ đa hướng</a:t>
            </a:r>
            <a:endParaRPr lang="en-US" altLang="en-US" sz="2400"/>
          </a:p>
        </p:txBody>
      </p:sp>
      <p:sp>
        <p:nvSpPr>
          <p:cNvPr id="5131" name="Rectangle 38">
            <a:extLst>
              <a:ext uri="{FF2B5EF4-FFF2-40B4-BE49-F238E27FC236}">
                <a16:creationId xmlns:a16="http://schemas.microsoft.com/office/drawing/2014/main" id="{52C6184D-002D-546A-DC30-F11815EEACAD}"/>
              </a:ext>
            </a:extLst>
          </p:cNvPr>
          <p:cNvSpPr>
            <a:spLocks noChangeArrowheads="1"/>
          </p:cNvSpPr>
          <p:nvPr/>
        </p:nvSpPr>
        <p:spPr bwMode="auto">
          <a:xfrm>
            <a:off x="2049463" y="4081463"/>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dòng điện xoáy </a:t>
            </a:r>
            <a:endParaRPr lang="en-US" altLang="en-US" sz="2400"/>
          </a:p>
        </p:txBody>
      </p:sp>
      <p:sp>
        <p:nvSpPr>
          <p:cNvPr id="2" name="TextBox 4">
            <a:extLst>
              <a:ext uri="{FF2B5EF4-FFF2-40B4-BE49-F238E27FC236}">
                <a16:creationId xmlns:a16="http://schemas.microsoft.com/office/drawing/2014/main" id="{2C50D068-DAA6-9988-4A09-1685403BF30B}"/>
              </a:ext>
            </a:extLst>
          </p:cNvPr>
          <p:cNvSpPr txBox="1">
            <a:spLocks noChangeArrowheads="1"/>
          </p:cNvSpPr>
          <p:nvPr/>
        </p:nvSpPr>
        <p:spPr bwMode="auto">
          <a:xfrm>
            <a:off x="1057735" y="22037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4" name="TextBox 3">
            <a:extLst>
              <a:ext uri="{FF2B5EF4-FFF2-40B4-BE49-F238E27FC236}">
                <a16:creationId xmlns:a16="http://schemas.microsoft.com/office/drawing/2014/main" id="{1EB9D088-9819-7DE6-3DBE-D8BB332F62B0}"/>
              </a:ext>
            </a:extLst>
          </p:cNvPr>
          <p:cNvSpPr txBox="1"/>
          <p:nvPr/>
        </p:nvSpPr>
        <p:spPr>
          <a:xfrm>
            <a:off x="359532" y="1116387"/>
            <a:ext cx="8424936" cy="400110"/>
          </a:xfrm>
          <a:prstGeom prst="rect">
            <a:avLst/>
          </a:prstGeom>
          <a:noFill/>
        </p:spPr>
        <p:txBody>
          <a:bodyPr wrap="square" rtlCol="0">
            <a:spAutoFit/>
          </a:bodyPr>
          <a:lstStyle/>
          <a:p>
            <a:pPr algn="ctr"/>
            <a:r>
              <a:rPr lang="en-US" sz="2000" b="1"/>
              <a:t>4. Tái sử dụng bùn đỏ</a:t>
            </a:r>
          </a:p>
        </p:txBody>
      </p:sp>
      <p:sp>
        <p:nvSpPr>
          <p:cNvPr id="6" name="Rectangle 2">
            <a:extLst>
              <a:ext uri="{FF2B5EF4-FFF2-40B4-BE49-F238E27FC236}">
                <a16:creationId xmlns:a16="http://schemas.microsoft.com/office/drawing/2014/main" id="{EBFB0218-FA2D-B952-E39C-2C23C2E2B1BE}"/>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TextBox 7">
            <a:extLst>
              <a:ext uri="{FF2B5EF4-FFF2-40B4-BE49-F238E27FC236}">
                <a16:creationId xmlns:a16="http://schemas.microsoft.com/office/drawing/2014/main" id="{4B311C23-481D-B560-6B55-4BFFECE03848}"/>
              </a:ext>
            </a:extLst>
          </p:cNvPr>
          <p:cNvSpPr txBox="1"/>
          <p:nvPr/>
        </p:nvSpPr>
        <p:spPr>
          <a:xfrm>
            <a:off x="14772" y="1484542"/>
            <a:ext cx="9144000" cy="5113644"/>
          </a:xfrm>
          <a:prstGeom prst="rect">
            <a:avLst/>
          </a:prstGeom>
          <a:noFill/>
        </p:spPr>
        <p:txBody>
          <a:bodyPr wrap="square">
            <a:spAutoFit/>
          </a:bodyPr>
          <a:lstStyle/>
          <a:p>
            <a:pPr algn="just">
              <a:lnSpc>
                <a:spcPct val="150000"/>
              </a:lnSpc>
            </a:pPr>
            <a:r>
              <a:rPr lang="en-US" sz="2000"/>
              <a:t>Đây là mục tiêu hàng đầu của ngành công nghiệp alumin, đã có nhiều nghiên cứu chỉ ra công dụng khả thi về mặt kỹ thuật của bùn đỏ.</a:t>
            </a:r>
          </a:p>
          <a:p>
            <a:pPr algn="just">
              <a:lnSpc>
                <a:spcPct val="150000"/>
              </a:lnSpc>
            </a:pPr>
            <a:r>
              <a:rPr lang="en-US" sz="2000"/>
              <a:t>Hiện nay, bùn đỏ được nhiều quốc gia khuyến khích và đầu tư cho các nghiên cứu tái sử dụng, nhiều thiết bị, công nghệ đã được cải tiến như: </a:t>
            </a:r>
          </a:p>
          <a:p>
            <a:pPr marL="365760" indent="-342900" algn="just">
              <a:lnSpc>
                <a:spcPct val="150000"/>
              </a:lnSpc>
              <a:buFontTx/>
              <a:buChar char="-"/>
            </a:pPr>
            <a:r>
              <a:rPr lang="en-US" sz="2000"/>
              <a:t>Các loại máy lọc cho ra bã lọc có độ ẩm thấp hơn nên có hiệu quả thu hồi xút cao hơn; </a:t>
            </a:r>
          </a:p>
          <a:p>
            <a:pPr marL="365760" indent="-342900" algn="just">
              <a:lnSpc>
                <a:spcPct val="150000"/>
              </a:lnSpc>
              <a:buFontTx/>
              <a:buChar char="-"/>
            </a:pPr>
            <a:r>
              <a:rPr lang="en-US" sz="2000"/>
              <a:t>Các loại máy tuyển từ cường độ cao cho phép thu hồi sắt hiệu quả hơn từ bùn đỏ. </a:t>
            </a:r>
          </a:p>
          <a:p>
            <a:pPr marL="365760" indent="-342900" algn="just">
              <a:lnSpc>
                <a:spcPct val="150000"/>
              </a:lnSpc>
              <a:buFontTx/>
              <a:buChar char="-"/>
            </a:pPr>
            <a:r>
              <a:rPr lang="en-US" sz="2000"/>
              <a:t>Ngoài ra, nhu cầu về scandium và các nguyên tố đất hiếm ngày càng tăng. </a:t>
            </a:r>
          </a:p>
          <a:p>
            <a:pPr marL="365760" algn="just">
              <a:lnSpc>
                <a:spcPct val="150000"/>
              </a:lnSpc>
            </a:pPr>
            <a:r>
              <a:rPr lang="en-US" sz="2000"/>
              <a:t>Đây chính là những cơ hội lớn cho việc nghiên cứu phát triển và triển khai các ứng dụng từ bùn đỏ.</a:t>
            </a:r>
          </a:p>
        </p:txBody>
      </p:sp>
    </p:spTree>
    <p:extLst>
      <p:ext uri="{BB962C8B-B14F-4D97-AF65-F5344CB8AC3E}">
        <p14:creationId xmlns:p14="http://schemas.microsoft.com/office/powerpoint/2010/main" val="38471531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E448-8824-4B6D-9AB9-C89D0B92A47F}"/>
            </a:ext>
          </a:extLst>
        </p:cNvPr>
        <p:cNvGrpSpPr/>
        <p:nvPr/>
      </p:nvGrpSpPr>
      <p:grpSpPr>
        <a:xfrm>
          <a:off x="0" y="0"/>
          <a:ext cx="0" cy="0"/>
          <a:chOff x="0" y="0"/>
          <a:chExt cx="0" cy="0"/>
        </a:xfrm>
      </p:grpSpPr>
      <p:sp>
        <p:nvSpPr>
          <p:cNvPr id="5128" name="TextBox 33">
            <a:extLst>
              <a:ext uri="{FF2B5EF4-FFF2-40B4-BE49-F238E27FC236}">
                <a16:creationId xmlns:a16="http://schemas.microsoft.com/office/drawing/2014/main" id="{E40CEE58-DC79-08D7-6AD9-E2BA6BC26C8A}"/>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CA317044-E28B-F4C7-0706-1A975D0DCF45}"/>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sp>
        <p:nvSpPr>
          <p:cNvPr id="5130" name="Rectangle 37">
            <a:extLst>
              <a:ext uri="{FF2B5EF4-FFF2-40B4-BE49-F238E27FC236}">
                <a16:creationId xmlns:a16="http://schemas.microsoft.com/office/drawing/2014/main" id="{5E52149E-8A12-4CC6-79E8-911E6F2AC2FF}"/>
              </a:ext>
            </a:extLst>
          </p:cNvPr>
          <p:cNvSpPr>
            <a:spLocks noChangeArrowheads="1"/>
          </p:cNvSpPr>
          <p:nvPr/>
        </p:nvSpPr>
        <p:spPr bwMode="auto">
          <a:xfrm>
            <a:off x="2055813" y="2859088"/>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từ đa hướng</a:t>
            </a:r>
            <a:endParaRPr lang="en-US" altLang="en-US" sz="2400"/>
          </a:p>
        </p:txBody>
      </p:sp>
      <p:sp>
        <p:nvSpPr>
          <p:cNvPr id="5131" name="Rectangle 38">
            <a:extLst>
              <a:ext uri="{FF2B5EF4-FFF2-40B4-BE49-F238E27FC236}">
                <a16:creationId xmlns:a16="http://schemas.microsoft.com/office/drawing/2014/main" id="{D30E2338-9BCE-5546-C6BB-782C860E5FAF}"/>
              </a:ext>
            </a:extLst>
          </p:cNvPr>
          <p:cNvSpPr>
            <a:spLocks noChangeArrowheads="1"/>
          </p:cNvSpPr>
          <p:nvPr/>
        </p:nvSpPr>
        <p:spPr bwMode="auto">
          <a:xfrm>
            <a:off x="2049463" y="4081463"/>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dòng điện xoáy </a:t>
            </a:r>
            <a:endParaRPr lang="en-US" altLang="en-US" sz="2400"/>
          </a:p>
        </p:txBody>
      </p:sp>
      <p:sp>
        <p:nvSpPr>
          <p:cNvPr id="2" name="TextBox 4">
            <a:extLst>
              <a:ext uri="{FF2B5EF4-FFF2-40B4-BE49-F238E27FC236}">
                <a16:creationId xmlns:a16="http://schemas.microsoft.com/office/drawing/2014/main" id="{C662B3F2-783D-7BDE-8714-F93960F10483}"/>
              </a:ext>
            </a:extLst>
          </p:cNvPr>
          <p:cNvSpPr txBox="1">
            <a:spLocks noChangeArrowheads="1"/>
          </p:cNvSpPr>
          <p:nvPr/>
        </p:nvSpPr>
        <p:spPr bwMode="auto">
          <a:xfrm>
            <a:off x="1043608" y="116632"/>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4" name="TextBox 3">
            <a:extLst>
              <a:ext uri="{FF2B5EF4-FFF2-40B4-BE49-F238E27FC236}">
                <a16:creationId xmlns:a16="http://schemas.microsoft.com/office/drawing/2014/main" id="{6CBB5923-F0C9-B058-F316-EE7E67748BF3}"/>
              </a:ext>
            </a:extLst>
          </p:cNvPr>
          <p:cNvSpPr txBox="1"/>
          <p:nvPr/>
        </p:nvSpPr>
        <p:spPr>
          <a:xfrm>
            <a:off x="359532" y="1167041"/>
            <a:ext cx="8424936" cy="400110"/>
          </a:xfrm>
          <a:prstGeom prst="rect">
            <a:avLst/>
          </a:prstGeom>
          <a:noFill/>
        </p:spPr>
        <p:txBody>
          <a:bodyPr wrap="square" rtlCol="0">
            <a:spAutoFit/>
          </a:bodyPr>
          <a:lstStyle/>
          <a:p>
            <a:pPr algn="ctr"/>
            <a:r>
              <a:rPr lang="en-US" sz="2000" b="1"/>
              <a:t>4. Tái sử dụng bùn đỏ</a:t>
            </a:r>
          </a:p>
        </p:txBody>
      </p:sp>
      <p:sp>
        <p:nvSpPr>
          <p:cNvPr id="6" name="Rectangle 2">
            <a:extLst>
              <a:ext uri="{FF2B5EF4-FFF2-40B4-BE49-F238E27FC236}">
                <a16:creationId xmlns:a16="http://schemas.microsoft.com/office/drawing/2014/main" id="{2303FC3D-E7F7-D3D0-85D5-1A79058B5DDF}"/>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TextBox 7">
            <a:extLst>
              <a:ext uri="{FF2B5EF4-FFF2-40B4-BE49-F238E27FC236}">
                <a16:creationId xmlns:a16="http://schemas.microsoft.com/office/drawing/2014/main" id="{113A7D63-519C-14AC-2E10-5A51439C6329}"/>
              </a:ext>
            </a:extLst>
          </p:cNvPr>
          <p:cNvSpPr txBox="1"/>
          <p:nvPr/>
        </p:nvSpPr>
        <p:spPr>
          <a:xfrm>
            <a:off x="180020" y="1567151"/>
            <a:ext cx="8784468" cy="4852034"/>
          </a:xfrm>
          <a:prstGeom prst="rect">
            <a:avLst/>
          </a:prstGeom>
          <a:noFill/>
        </p:spPr>
        <p:txBody>
          <a:bodyPr wrap="square">
            <a:spAutoFit/>
          </a:bodyPr>
          <a:lstStyle/>
          <a:p>
            <a:pPr algn="just">
              <a:lnSpc>
                <a:spcPct val="130000"/>
              </a:lnSpc>
            </a:pPr>
            <a:r>
              <a:rPr lang="en-US" sz="2000"/>
              <a:t>Các ứng dụng tiềm năng cho bùn có thể được chia thành năm loại:</a:t>
            </a:r>
          </a:p>
          <a:p>
            <a:pPr marL="274320" algn="just">
              <a:lnSpc>
                <a:spcPct val="130000"/>
              </a:lnSpc>
            </a:pPr>
            <a:r>
              <a:rPr lang="en-GB" sz="2000"/>
              <a:t>(1) Thu hồi các thành phần có giá trị: tách kiềm và tách chiết kim loại (Fe, Ti, La, Sc, Y và Ga) </a:t>
            </a:r>
            <a:endParaRPr lang="en-US" sz="2000"/>
          </a:p>
          <a:p>
            <a:pPr marL="274320" algn="just">
              <a:lnSpc>
                <a:spcPct val="130000"/>
              </a:lnSpc>
            </a:pPr>
            <a:r>
              <a:rPr lang="en-GB" sz="2000"/>
              <a:t>(2) Sử dụng làm thành phần chính trong sản xuất sản phẩm/vật liệu khác như xi măng;</a:t>
            </a:r>
            <a:endParaRPr lang="en-US" sz="2000"/>
          </a:p>
          <a:p>
            <a:pPr marL="274320" lvl="0" algn="just">
              <a:lnSpc>
                <a:spcPct val="130000"/>
              </a:lnSpc>
            </a:pPr>
            <a:r>
              <a:rPr lang="en-GB" sz="2000"/>
              <a:t>(3) Sử dụng làm bê tông, gạch, vật liệu cách nhiệt, gạch;</a:t>
            </a:r>
            <a:endParaRPr lang="en-US" sz="2000"/>
          </a:p>
          <a:p>
            <a:pPr marL="274320" lvl="0" algn="just">
              <a:lnSpc>
                <a:spcPct val="130000"/>
              </a:lnSpc>
            </a:pPr>
            <a:r>
              <a:rPr lang="en-GB" sz="2000"/>
              <a:t>(4) Sử dụng cho các đặc tính cụ thể như cải tạo đất hoặc phủ bãi chôn lấp rác thải;</a:t>
            </a:r>
            <a:endParaRPr lang="en-US" sz="2000"/>
          </a:p>
          <a:p>
            <a:pPr marL="274320" lvl="0" algn="just">
              <a:lnSpc>
                <a:spcPct val="130000"/>
              </a:lnSpc>
            </a:pPr>
            <a:r>
              <a:rPr lang="en-GB" sz="2000"/>
              <a:t>(5) Chuyển đổi bùn đỏ thành vật liệu hữu ích bằng cách biến đổi các hợp chất có trong đó. Như quy trình của Virotec: “không trung hoà bùn đỏ mà chuyển đổi chúng thành vật liệu mới để trung hòa axit, hấp phụ kim loại nặng và các hợp chất khác”.</a:t>
            </a:r>
            <a:endParaRPr lang="en-US" sz="2000"/>
          </a:p>
        </p:txBody>
      </p:sp>
    </p:spTree>
    <p:extLst>
      <p:ext uri="{BB962C8B-B14F-4D97-AF65-F5344CB8AC3E}">
        <p14:creationId xmlns:p14="http://schemas.microsoft.com/office/powerpoint/2010/main" val="4029638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9B711200-D467-8B5F-C234-BF767D321CEE}"/>
              </a:ext>
            </a:extLst>
          </p:cNvPr>
          <p:cNvSpPr>
            <a:spLocks noGrp="1"/>
          </p:cNvSpPr>
          <p:nvPr>
            <p:ph type="dt" sz="half" idx="12"/>
          </p:nvPr>
        </p:nvSpPr>
        <p:spPr/>
        <p:txBody>
          <a:bodyPr/>
          <a:lstStyle/>
          <a:p>
            <a:pPr>
              <a:defRPr/>
            </a:pPr>
            <a:r>
              <a:rPr lang="en-US"/>
              <a:t>www.themegallery.com</a:t>
            </a:r>
          </a:p>
        </p:txBody>
      </p:sp>
      <p:pic>
        <p:nvPicPr>
          <p:cNvPr id="6" name="Picture 5">
            <a:extLst>
              <a:ext uri="{FF2B5EF4-FFF2-40B4-BE49-F238E27FC236}">
                <a16:creationId xmlns:a16="http://schemas.microsoft.com/office/drawing/2014/main" id="{94EA66EA-55DD-840F-C6EB-CF64F482D6E1}"/>
              </a:ext>
            </a:extLst>
          </p:cNvPr>
          <p:cNvPicPr>
            <a:picLocks noChangeAspect="1"/>
          </p:cNvPicPr>
          <p:nvPr/>
        </p:nvPicPr>
        <p:blipFill>
          <a:blip r:embed="rId2"/>
          <a:stretch>
            <a:fillRect/>
          </a:stretch>
        </p:blipFill>
        <p:spPr>
          <a:xfrm>
            <a:off x="251520" y="1781082"/>
            <a:ext cx="3931791" cy="4744260"/>
          </a:xfrm>
          <a:prstGeom prst="rect">
            <a:avLst/>
          </a:prstGeom>
          <a:ln>
            <a:solidFill>
              <a:schemeClr val="tx1"/>
            </a:solidFill>
          </a:ln>
        </p:spPr>
      </p:pic>
      <p:sp>
        <p:nvSpPr>
          <p:cNvPr id="7" name="TextBox 4">
            <a:extLst>
              <a:ext uri="{FF2B5EF4-FFF2-40B4-BE49-F238E27FC236}">
                <a16:creationId xmlns:a16="http://schemas.microsoft.com/office/drawing/2014/main" id="{83312523-F2B2-0DA6-9207-2CBF62D6CE38}"/>
              </a:ext>
            </a:extLst>
          </p:cNvPr>
          <p:cNvSpPr txBox="1">
            <a:spLocks noChangeArrowheads="1"/>
          </p:cNvSpPr>
          <p:nvPr/>
        </p:nvSpPr>
        <p:spPr bwMode="auto">
          <a:xfrm>
            <a:off x="1043608" y="116632"/>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pic>
        <p:nvPicPr>
          <p:cNvPr id="8" name="Picture 7">
            <a:extLst>
              <a:ext uri="{FF2B5EF4-FFF2-40B4-BE49-F238E27FC236}">
                <a16:creationId xmlns:a16="http://schemas.microsoft.com/office/drawing/2014/main" id="{54AB89A7-03F3-156D-3287-7778067BEEDC}"/>
              </a:ext>
            </a:extLst>
          </p:cNvPr>
          <p:cNvPicPr>
            <a:picLocks noChangeAspect="1"/>
          </p:cNvPicPr>
          <p:nvPr/>
        </p:nvPicPr>
        <p:blipFill>
          <a:blip r:embed="rId3"/>
          <a:stretch>
            <a:fillRect/>
          </a:stretch>
        </p:blipFill>
        <p:spPr>
          <a:xfrm>
            <a:off x="4447089" y="1781082"/>
            <a:ext cx="4445391" cy="4744261"/>
          </a:xfrm>
          <a:prstGeom prst="rect">
            <a:avLst/>
          </a:prstGeom>
          <a:ln>
            <a:solidFill>
              <a:schemeClr val="tx1"/>
            </a:solidFill>
          </a:ln>
        </p:spPr>
      </p:pic>
      <p:sp>
        <p:nvSpPr>
          <p:cNvPr id="9" name="TextBox 8">
            <a:extLst>
              <a:ext uri="{FF2B5EF4-FFF2-40B4-BE49-F238E27FC236}">
                <a16:creationId xmlns:a16="http://schemas.microsoft.com/office/drawing/2014/main" id="{2DCF2701-6737-4952-FC9A-A7268F8E4AB1}"/>
              </a:ext>
            </a:extLst>
          </p:cNvPr>
          <p:cNvSpPr txBox="1"/>
          <p:nvPr/>
        </p:nvSpPr>
        <p:spPr>
          <a:xfrm>
            <a:off x="359532" y="1167041"/>
            <a:ext cx="8424936" cy="400110"/>
          </a:xfrm>
          <a:prstGeom prst="rect">
            <a:avLst/>
          </a:prstGeom>
          <a:noFill/>
        </p:spPr>
        <p:txBody>
          <a:bodyPr wrap="square" rtlCol="0">
            <a:spAutoFit/>
          </a:bodyPr>
          <a:lstStyle/>
          <a:p>
            <a:pPr algn="ctr"/>
            <a:r>
              <a:rPr lang="en-US" sz="2000" b="1"/>
              <a:t>4. Tái sử dụng bùn đỏ - Mô hình ứng dụng</a:t>
            </a:r>
          </a:p>
        </p:txBody>
      </p:sp>
    </p:spTree>
    <p:extLst>
      <p:ext uri="{BB962C8B-B14F-4D97-AF65-F5344CB8AC3E}">
        <p14:creationId xmlns:p14="http://schemas.microsoft.com/office/powerpoint/2010/main" val="31056649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771D2576-E9E3-AE57-3B45-38109600145E}"/>
              </a:ext>
            </a:extLst>
          </p:cNvPr>
          <p:cNvSpPr>
            <a:spLocks noGrp="1"/>
          </p:cNvSpPr>
          <p:nvPr>
            <p:ph type="ftr" sz="quarter" idx="10"/>
          </p:nvPr>
        </p:nvSpPr>
        <p:spPr/>
        <p:txBody>
          <a:bodyPr/>
          <a:lstStyle/>
          <a:p>
            <a:pPr>
              <a:defRPr/>
            </a:pPr>
            <a:r>
              <a:rPr lang="en-US"/>
              <a:t>Company Logo</a:t>
            </a:r>
          </a:p>
        </p:txBody>
      </p:sp>
      <p:sp>
        <p:nvSpPr>
          <p:cNvPr id="5" name="Date Placeholder 4">
            <a:extLst>
              <a:ext uri="{FF2B5EF4-FFF2-40B4-BE49-F238E27FC236}">
                <a16:creationId xmlns:a16="http://schemas.microsoft.com/office/drawing/2014/main" id="{91C02B03-E66C-2EEE-6077-689534C92EFD}"/>
              </a:ext>
            </a:extLst>
          </p:cNvPr>
          <p:cNvSpPr>
            <a:spLocks noGrp="1"/>
          </p:cNvSpPr>
          <p:nvPr>
            <p:ph type="dt" sz="half" idx="12"/>
          </p:nvPr>
        </p:nvSpPr>
        <p:spPr/>
        <p:txBody>
          <a:bodyPr/>
          <a:lstStyle/>
          <a:p>
            <a:pPr>
              <a:defRPr/>
            </a:pPr>
            <a:r>
              <a:rPr lang="en-US"/>
              <a:t>www.themegallery.com</a:t>
            </a:r>
          </a:p>
        </p:txBody>
      </p:sp>
      <p:pic>
        <p:nvPicPr>
          <p:cNvPr id="6" name="Picture 5">
            <a:extLst>
              <a:ext uri="{FF2B5EF4-FFF2-40B4-BE49-F238E27FC236}">
                <a16:creationId xmlns:a16="http://schemas.microsoft.com/office/drawing/2014/main" id="{2694F96A-E8AF-C051-53EA-A5AFA567FE99}"/>
              </a:ext>
            </a:extLst>
          </p:cNvPr>
          <p:cNvPicPr>
            <a:picLocks noChangeAspect="1"/>
          </p:cNvPicPr>
          <p:nvPr/>
        </p:nvPicPr>
        <p:blipFill>
          <a:blip r:embed="rId2"/>
          <a:stretch>
            <a:fillRect/>
          </a:stretch>
        </p:blipFill>
        <p:spPr>
          <a:xfrm>
            <a:off x="779042" y="1886184"/>
            <a:ext cx="7585915" cy="4104456"/>
          </a:xfrm>
          <a:prstGeom prst="rect">
            <a:avLst/>
          </a:prstGeom>
          <a:ln>
            <a:solidFill>
              <a:schemeClr val="tx1"/>
            </a:solidFill>
          </a:ln>
        </p:spPr>
      </p:pic>
      <p:sp>
        <p:nvSpPr>
          <p:cNvPr id="8" name="TextBox 4">
            <a:extLst>
              <a:ext uri="{FF2B5EF4-FFF2-40B4-BE49-F238E27FC236}">
                <a16:creationId xmlns:a16="http://schemas.microsoft.com/office/drawing/2014/main" id="{87BD4674-AF6B-0285-6D1B-DC790938F75F}"/>
              </a:ext>
            </a:extLst>
          </p:cNvPr>
          <p:cNvSpPr txBox="1">
            <a:spLocks noChangeArrowheads="1"/>
          </p:cNvSpPr>
          <p:nvPr/>
        </p:nvSpPr>
        <p:spPr bwMode="auto">
          <a:xfrm>
            <a:off x="1043608" y="116632"/>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9" name="TextBox 8">
            <a:extLst>
              <a:ext uri="{FF2B5EF4-FFF2-40B4-BE49-F238E27FC236}">
                <a16:creationId xmlns:a16="http://schemas.microsoft.com/office/drawing/2014/main" id="{4C180B54-E473-A8FD-13F5-41415F05A74B}"/>
              </a:ext>
            </a:extLst>
          </p:cNvPr>
          <p:cNvSpPr txBox="1"/>
          <p:nvPr/>
        </p:nvSpPr>
        <p:spPr>
          <a:xfrm>
            <a:off x="359532" y="1167041"/>
            <a:ext cx="8424936" cy="400110"/>
          </a:xfrm>
          <a:prstGeom prst="rect">
            <a:avLst/>
          </a:prstGeom>
          <a:noFill/>
        </p:spPr>
        <p:txBody>
          <a:bodyPr wrap="square" rtlCol="0">
            <a:spAutoFit/>
          </a:bodyPr>
          <a:lstStyle/>
          <a:p>
            <a:pPr algn="ctr"/>
            <a:r>
              <a:rPr lang="en-US" sz="2000" b="1"/>
              <a:t>4. Tái sử dụng bùn đỏ - Mô hình ứng dụng</a:t>
            </a:r>
          </a:p>
        </p:txBody>
      </p:sp>
    </p:spTree>
    <p:extLst>
      <p:ext uri="{BB962C8B-B14F-4D97-AF65-F5344CB8AC3E}">
        <p14:creationId xmlns:p14="http://schemas.microsoft.com/office/powerpoint/2010/main" val="12928858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A719A0-D9BF-7686-C5D8-A779E50CAE99}"/>
              </a:ext>
            </a:extLst>
          </p:cNvPr>
          <p:cNvSpPr>
            <a:spLocks noGrp="1"/>
          </p:cNvSpPr>
          <p:nvPr>
            <p:ph type="title"/>
          </p:nvPr>
        </p:nvSpPr>
        <p:spPr/>
        <p:txBody>
          <a:bodyPr/>
          <a:lstStyle/>
          <a:p>
            <a:r>
              <a:rPr lang="en-US" altLang="en-US">
                <a:ea typeface="Verdana" panose="020B0604030504040204" pitchFamily="34" charset="0"/>
                <a:cs typeface="Verdana" panose="020B0604030504040204" pitchFamily="34" charset="0"/>
              </a:rPr>
              <a:t>BỘ MÔN TUYỂN KHOÁNG - HUMG</a:t>
            </a:r>
            <a:endParaRPr lang="en-US"/>
          </a:p>
        </p:txBody>
      </p:sp>
      <p:sp>
        <p:nvSpPr>
          <p:cNvPr id="5" name="Date Placeholder 4">
            <a:extLst>
              <a:ext uri="{FF2B5EF4-FFF2-40B4-BE49-F238E27FC236}">
                <a16:creationId xmlns:a16="http://schemas.microsoft.com/office/drawing/2014/main" id="{20B93625-6BCF-B1ED-40B3-FA07586C124A}"/>
              </a:ext>
            </a:extLst>
          </p:cNvPr>
          <p:cNvSpPr>
            <a:spLocks noGrp="1"/>
          </p:cNvSpPr>
          <p:nvPr>
            <p:ph type="dt" sz="half" idx="12"/>
          </p:nvPr>
        </p:nvSpPr>
        <p:spPr/>
        <p:txBody>
          <a:bodyPr/>
          <a:lstStyle/>
          <a:p>
            <a:pPr>
              <a:defRPr/>
            </a:pPr>
            <a:r>
              <a:rPr lang="en-US"/>
              <a:t>www.themegallery.com</a:t>
            </a:r>
          </a:p>
        </p:txBody>
      </p:sp>
      <p:pic>
        <p:nvPicPr>
          <p:cNvPr id="6" name="Content Placeholder 5">
            <a:extLst>
              <a:ext uri="{FF2B5EF4-FFF2-40B4-BE49-F238E27FC236}">
                <a16:creationId xmlns:a16="http://schemas.microsoft.com/office/drawing/2014/main" id="{EADCDB16-E11D-5A25-3E2E-6E0C8A994DF9}"/>
              </a:ext>
            </a:extLst>
          </p:cNvPr>
          <p:cNvPicPr>
            <a:picLocks noGrp="1" noChangeAspect="1"/>
          </p:cNvPicPr>
          <p:nvPr>
            <p:ph idx="1"/>
          </p:nvPr>
        </p:nvPicPr>
        <p:blipFill>
          <a:blip r:embed="rId2"/>
          <a:stretch>
            <a:fillRect/>
          </a:stretch>
        </p:blipFill>
        <p:spPr>
          <a:xfrm>
            <a:off x="381000" y="1792891"/>
            <a:ext cx="4123184" cy="4828571"/>
          </a:xfrm>
          <a:prstGeom prst="rect">
            <a:avLst/>
          </a:prstGeom>
          <a:ln>
            <a:solidFill>
              <a:schemeClr val="tx1"/>
            </a:solidFill>
          </a:ln>
        </p:spPr>
      </p:pic>
      <p:pic>
        <p:nvPicPr>
          <p:cNvPr id="8" name="Picture 7">
            <a:extLst>
              <a:ext uri="{FF2B5EF4-FFF2-40B4-BE49-F238E27FC236}">
                <a16:creationId xmlns:a16="http://schemas.microsoft.com/office/drawing/2014/main" id="{94ED0088-9700-5955-DA50-42CE75CA0902}"/>
              </a:ext>
            </a:extLst>
          </p:cNvPr>
          <p:cNvPicPr>
            <a:picLocks noChangeAspect="1"/>
          </p:cNvPicPr>
          <p:nvPr/>
        </p:nvPicPr>
        <p:blipFill>
          <a:blip r:embed="rId3"/>
          <a:stretch>
            <a:fillRect/>
          </a:stretch>
        </p:blipFill>
        <p:spPr>
          <a:xfrm>
            <a:off x="4788024" y="2274403"/>
            <a:ext cx="3856321" cy="4347059"/>
          </a:xfrm>
          <a:prstGeom prst="rect">
            <a:avLst/>
          </a:prstGeom>
          <a:ln>
            <a:solidFill>
              <a:schemeClr val="tx1"/>
            </a:solidFill>
          </a:ln>
        </p:spPr>
      </p:pic>
      <p:sp>
        <p:nvSpPr>
          <p:cNvPr id="9" name="TextBox 8">
            <a:extLst>
              <a:ext uri="{FF2B5EF4-FFF2-40B4-BE49-F238E27FC236}">
                <a16:creationId xmlns:a16="http://schemas.microsoft.com/office/drawing/2014/main" id="{0602C4EC-0F57-DBA8-6420-1B9925365639}"/>
              </a:ext>
            </a:extLst>
          </p:cNvPr>
          <p:cNvSpPr txBox="1"/>
          <p:nvPr/>
        </p:nvSpPr>
        <p:spPr>
          <a:xfrm>
            <a:off x="359532" y="1167041"/>
            <a:ext cx="8424936" cy="400110"/>
          </a:xfrm>
          <a:prstGeom prst="rect">
            <a:avLst/>
          </a:prstGeom>
          <a:noFill/>
        </p:spPr>
        <p:txBody>
          <a:bodyPr wrap="square" rtlCol="0">
            <a:spAutoFit/>
          </a:bodyPr>
          <a:lstStyle/>
          <a:p>
            <a:pPr algn="ctr"/>
            <a:r>
              <a:rPr lang="en-US" sz="2000" b="1"/>
              <a:t>4. Tái sử dụng bùn đỏ - Mô hình ứng dụng</a:t>
            </a:r>
          </a:p>
        </p:txBody>
      </p:sp>
    </p:spTree>
    <p:extLst>
      <p:ext uri="{BB962C8B-B14F-4D97-AF65-F5344CB8AC3E}">
        <p14:creationId xmlns:p14="http://schemas.microsoft.com/office/powerpoint/2010/main" val="5482564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0FF2E9-671E-082C-3D84-FF92560257CA}"/>
              </a:ext>
            </a:extLst>
          </p:cNvPr>
          <p:cNvSpPr>
            <a:spLocks noGrp="1"/>
          </p:cNvSpPr>
          <p:nvPr>
            <p:ph type="title"/>
          </p:nvPr>
        </p:nvSpPr>
        <p:spPr/>
        <p:txBody>
          <a:bodyPr/>
          <a:lstStyle/>
          <a:p>
            <a:r>
              <a:rPr lang="en-US" altLang="en-US">
                <a:ea typeface="Verdana" panose="020B0604030504040204" pitchFamily="34" charset="0"/>
                <a:cs typeface="Verdana" panose="020B0604030504040204" pitchFamily="34" charset="0"/>
              </a:rPr>
              <a:t>BỘ MÔN TUYỂN KHOÁNG - HUMG</a:t>
            </a:r>
            <a:endParaRPr lang="en-US"/>
          </a:p>
        </p:txBody>
      </p:sp>
      <p:sp>
        <p:nvSpPr>
          <p:cNvPr id="5" name="Date Placeholder 4">
            <a:extLst>
              <a:ext uri="{FF2B5EF4-FFF2-40B4-BE49-F238E27FC236}">
                <a16:creationId xmlns:a16="http://schemas.microsoft.com/office/drawing/2014/main" id="{4812A09C-469F-C6CB-660E-753E1C01C877}"/>
              </a:ext>
            </a:extLst>
          </p:cNvPr>
          <p:cNvSpPr>
            <a:spLocks noGrp="1"/>
          </p:cNvSpPr>
          <p:nvPr>
            <p:ph type="dt" sz="half" idx="12"/>
          </p:nvPr>
        </p:nvSpPr>
        <p:spPr/>
        <p:txBody>
          <a:bodyPr/>
          <a:lstStyle/>
          <a:p>
            <a:pPr>
              <a:defRPr/>
            </a:pPr>
            <a:r>
              <a:rPr lang="en-US"/>
              <a:t>www.themegallery.com</a:t>
            </a:r>
          </a:p>
        </p:txBody>
      </p:sp>
      <p:pic>
        <p:nvPicPr>
          <p:cNvPr id="7" name="Picture 6">
            <a:extLst>
              <a:ext uri="{FF2B5EF4-FFF2-40B4-BE49-F238E27FC236}">
                <a16:creationId xmlns:a16="http://schemas.microsoft.com/office/drawing/2014/main" id="{427A82A8-348B-55C2-242B-9D0614272D74}"/>
              </a:ext>
            </a:extLst>
          </p:cNvPr>
          <p:cNvPicPr>
            <a:picLocks noChangeAspect="1"/>
          </p:cNvPicPr>
          <p:nvPr/>
        </p:nvPicPr>
        <p:blipFill>
          <a:blip r:embed="rId2"/>
          <a:stretch>
            <a:fillRect/>
          </a:stretch>
        </p:blipFill>
        <p:spPr>
          <a:xfrm>
            <a:off x="1439652" y="1703585"/>
            <a:ext cx="6264696" cy="5002015"/>
          </a:xfrm>
          <a:prstGeom prst="rect">
            <a:avLst/>
          </a:prstGeom>
          <a:ln>
            <a:solidFill>
              <a:schemeClr val="tx1"/>
            </a:solidFill>
          </a:ln>
        </p:spPr>
      </p:pic>
      <p:sp>
        <p:nvSpPr>
          <p:cNvPr id="6" name="TextBox 5">
            <a:extLst>
              <a:ext uri="{FF2B5EF4-FFF2-40B4-BE49-F238E27FC236}">
                <a16:creationId xmlns:a16="http://schemas.microsoft.com/office/drawing/2014/main" id="{810A9873-1EB6-FF5D-8314-1C170178F9CC}"/>
              </a:ext>
            </a:extLst>
          </p:cNvPr>
          <p:cNvSpPr txBox="1"/>
          <p:nvPr/>
        </p:nvSpPr>
        <p:spPr>
          <a:xfrm>
            <a:off x="359532" y="1167041"/>
            <a:ext cx="8424936" cy="400110"/>
          </a:xfrm>
          <a:prstGeom prst="rect">
            <a:avLst/>
          </a:prstGeom>
          <a:noFill/>
        </p:spPr>
        <p:txBody>
          <a:bodyPr wrap="square" rtlCol="0">
            <a:spAutoFit/>
          </a:bodyPr>
          <a:lstStyle/>
          <a:p>
            <a:pPr algn="ctr"/>
            <a:r>
              <a:rPr lang="en-US" sz="2000" b="1"/>
              <a:t>4. Tái sử dụng bùn đỏ - Mô hình ứng dụng</a:t>
            </a:r>
          </a:p>
        </p:txBody>
      </p:sp>
    </p:spTree>
    <p:extLst>
      <p:ext uri="{BB962C8B-B14F-4D97-AF65-F5344CB8AC3E}">
        <p14:creationId xmlns:p14="http://schemas.microsoft.com/office/powerpoint/2010/main" val="26707554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D32534-1504-C869-9404-280C0E311FE7}"/>
            </a:ext>
          </a:extLst>
        </p:cNvPr>
        <p:cNvGrpSpPr/>
        <p:nvPr/>
      </p:nvGrpSpPr>
      <p:grpSpPr>
        <a:xfrm>
          <a:off x="0" y="0"/>
          <a:ext cx="0" cy="0"/>
          <a:chOff x="0" y="0"/>
          <a:chExt cx="0" cy="0"/>
        </a:xfrm>
      </p:grpSpPr>
      <p:sp>
        <p:nvSpPr>
          <p:cNvPr id="5128" name="TextBox 33">
            <a:extLst>
              <a:ext uri="{FF2B5EF4-FFF2-40B4-BE49-F238E27FC236}">
                <a16:creationId xmlns:a16="http://schemas.microsoft.com/office/drawing/2014/main" id="{355D3619-8E63-5A96-7C4B-4F222E03110D}"/>
              </a:ext>
            </a:extLst>
          </p:cNvPr>
          <p:cNvSpPr txBox="1">
            <a:spLocks noChangeArrowheads="1"/>
          </p:cNvSpPr>
          <p:nvPr/>
        </p:nvSpPr>
        <p:spPr bwMode="auto">
          <a:xfrm>
            <a:off x="6502400" y="2735263"/>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1</a:t>
            </a:r>
          </a:p>
        </p:txBody>
      </p:sp>
      <p:sp>
        <p:nvSpPr>
          <p:cNvPr id="5129" name="TextBox 34">
            <a:extLst>
              <a:ext uri="{FF2B5EF4-FFF2-40B4-BE49-F238E27FC236}">
                <a16:creationId xmlns:a16="http://schemas.microsoft.com/office/drawing/2014/main" id="{2DD06A48-A327-D3D1-3439-915D3C5344DD}"/>
              </a:ext>
            </a:extLst>
          </p:cNvPr>
          <p:cNvSpPr txBox="1">
            <a:spLocks noChangeArrowheads="1"/>
          </p:cNvSpPr>
          <p:nvPr/>
        </p:nvSpPr>
        <p:spPr bwMode="auto">
          <a:xfrm>
            <a:off x="6502400" y="3957638"/>
            <a:ext cx="496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4000" b="1">
                <a:solidFill>
                  <a:schemeClr val="bg1"/>
                </a:solidFill>
                <a:latin typeface="Comic Sans MS" panose="030F0702030302020204" pitchFamily="66" charset="0"/>
              </a:rPr>
              <a:t>2</a:t>
            </a:r>
          </a:p>
        </p:txBody>
      </p:sp>
      <p:sp>
        <p:nvSpPr>
          <p:cNvPr id="5130" name="Rectangle 37">
            <a:extLst>
              <a:ext uri="{FF2B5EF4-FFF2-40B4-BE49-F238E27FC236}">
                <a16:creationId xmlns:a16="http://schemas.microsoft.com/office/drawing/2014/main" id="{C1F1F132-BB7E-986C-469E-CCE34CF5D368}"/>
              </a:ext>
            </a:extLst>
          </p:cNvPr>
          <p:cNvSpPr>
            <a:spLocks noChangeArrowheads="1"/>
          </p:cNvSpPr>
          <p:nvPr/>
        </p:nvSpPr>
        <p:spPr bwMode="auto">
          <a:xfrm>
            <a:off x="2055813" y="2859088"/>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từ đa hướng</a:t>
            </a:r>
            <a:endParaRPr lang="en-US" altLang="en-US" sz="2400"/>
          </a:p>
        </p:txBody>
      </p:sp>
      <p:sp>
        <p:nvSpPr>
          <p:cNvPr id="5131" name="Rectangle 38">
            <a:extLst>
              <a:ext uri="{FF2B5EF4-FFF2-40B4-BE49-F238E27FC236}">
                <a16:creationId xmlns:a16="http://schemas.microsoft.com/office/drawing/2014/main" id="{FFB51DD3-8BCD-4040-5E60-C9F23D8F1427}"/>
              </a:ext>
            </a:extLst>
          </p:cNvPr>
          <p:cNvSpPr>
            <a:spLocks noChangeArrowheads="1"/>
          </p:cNvSpPr>
          <p:nvPr/>
        </p:nvSpPr>
        <p:spPr bwMode="auto">
          <a:xfrm>
            <a:off x="2049463" y="4081463"/>
            <a:ext cx="377983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sz="2400">
                <a:solidFill>
                  <a:schemeClr val="bg1"/>
                </a:solidFill>
              </a:rPr>
              <a:t>Máy tuyển dòng điện xoáy </a:t>
            </a:r>
            <a:endParaRPr lang="en-US" altLang="en-US" sz="2400"/>
          </a:p>
        </p:txBody>
      </p:sp>
      <p:sp>
        <p:nvSpPr>
          <p:cNvPr id="2" name="TextBox 4">
            <a:extLst>
              <a:ext uri="{FF2B5EF4-FFF2-40B4-BE49-F238E27FC236}">
                <a16:creationId xmlns:a16="http://schemas.microsoft.com/office/drawing/2014/main" id="{41BF320A-14BD-3DA6-E5AA-39ECBFA13970}"/>
              </a:ext>
            </a:extLst>
          </p:cNvPr>
          <p:cNvSpPr txBox="1">
            <a:spLocks noChangeArrowheads="1"/>
          </p:cNvSpPr>
          <p:nvPr/>
        </p:nvSpPr>
        <p:spPr bwMode="auto">
          <a:xfrm>
            <a:off x="1106147" y="177226"/>
            <a:ext cx="69317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ClrTx/>
              <a:buFontTx/>
              <a:buNone/>
            </a:pPr>
            <a:r>
              <a:rPr lang="en-US" altLang="en-US" b="1">
                <a:solidFill>
                  <a:schemeClr val="bg1"/>
                </a:solidFill>
                <a:ea typeface="Verdana" panose="020B0604030504040204" pitchFamily="34" charset="0"/>
                <a:cs typeface="Verdana" panose="020B0604030504040204" pitchFamily="34" charset="0"/>
              </a:rPr>
              <a:t>BỘ MÔN TUYỂN KHOÁNG - HUMG</a:t>
            </a:r>
          </a:p>
        </p:txBody>
      </p:sp>
      <p:sp>
        <p:nvSpPr>
          <p:cNvPr id="4" name="TextBox 3">
            <a:extLst>
              <a:ext uri="{FF2B5EF4-FFF2-40B4-BE49-F238E27FC236}">
                <a16:creationId xmlns:a16="http://schemas.microsoft.com/office/drawing/2014/main" id="{1F21724A-759C-C335-26EC-A743C1641F28}"/>
              </a:ext>
            </a:extLst>
          </p:cNvPr>
          <p:cNvSpPr txBox="1"/>
          <p:nvPr/>
        </p:nvSpPr>
        <p:spPr>
          <a:xfrm>
            <a:off x="359532" y="1167041"/>
            <a:ext cx="8424936" cy="707886"/>
          </a:xfrm>
          <a:prstGeom prst="rect">
            <a:avLst/>
          </a:prstGeom>
          <a:noFill/>
        </p:spPr>
        <p:txBody>
          <a:bodyPr wrap="square" rtlCol="0">
            <a:spAutoFit/>
          </a:bodyPr>
          <a:lstStyle/>
          <a:p>
            <a:pPr algn="ctr"/>
            <a:r>
              <a:rPr lang="en-US" sz="2000" b="1"/>
              <a:t>5. Nghiên cứu cải tiến các chế độ công nghệ trong quy trình Bayer nhằm giảm mất mát kiềm và nhôm </a:t>
            </a:r>
          </a:p>
        </p:txBody>
      </p:sp>
      <p:sp>
        <p:nvSpPr>
          <p:cNvPr id="6" name="Rectangle 2">
            <a:extLst>
              <a:ext uri="{FF2B5EF4-FFF2-40B4-BE49-F238E27FC236}">
                <a16:creationId xmlns:a16="http://schemas.microsoft.com/office/drawing/2014/main" id="{3C6EE762-822F-31B1-20D4-50CCCE95739E}"/>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TextBox 7">
            <a:extLst>
              <a:ext uri="{FF2B5EF4-FFF2-40B4-BE49-F238E27FC236}">
                <a16:creationId xmlns:a16="http://schemas.microsoft.com/office/drawing/2014/main" id="{CE5090A5-A37C-2D2A-383D-37774CB96023}"/>
              </a:ext>
            </a:extLst>
          </p:cNvPr>
          <p:cNvSpPr txBox="1"/>
          <p:nvPr/>
        </p:nvSpPr>
        <p:spPr>
          <a:xfrm>
            <a:off x="179766" y="2023717"/>
            <a:ext cx="8784468" cy="4190314"/>
          </a:xfrm>
          <a:prstGeom prst="rect">
            <a:avLst/>
          </a:prstGeom>
          <a:noFill/>
        </p:spPr>
        <p:txBody>
          <a:bodyPr wrap="square">
            <a:spAutoFit/>
          </a:bodyPr>
          <a:lstStyle/>
          <a:p>
            <a:pPr indent="457200" algn="just">
              <a:lnSpc>
                <a:spcPct val="150000"/>
              </a:lnSpc>
            </a:pPr>
            <a:r>
              <a:rPr lang="en-US" sz="2000"/>
              <a:t>Trong quá trình sản xuất alumin bằng phương pháp Bayer chi phí xút là tốn kém nhất, khi hoà tách quặng bauxit gibssit mức tiêu hao xút khoảng 59 – 61 kg/ tấn aluimin. </a:t>
            </a:r>
          </a:p>
          <a:p>
            <a:pPr indent="457200" algn="just">
              <a:lnSpc>
                <a:spcPct val="150000"/>
              </a:lnSpc>
            </a:pPr>
            <a:r>
              <a:rPr lang="en-US" sz="2000"/>
              <a:t>Đã có nhiều nghiên cứu nhằm đưa ra quy trình công nghệ để giảm mức tiêu hao và mất mát xút trong quá trình Bayer, trong đó quy trình vôi hóa – cacbonat hóa bùn đỏ được nhiều tác giả đánh giá có tính khả thi và đã được áp dụng tại Trung Quốc. </a:t>
            </a:r>
          </a:p>
          <a:p>
            <a:pPr indent="457200" algn="just">
              <a:lnSpc>
                <a:spcPct val="150000"/>
              </a:lnSpc>
            </a:pPr>
            <a:r>
              <a:rPr lang="en-US" sz="2000"/>
              <a:t>Quy trình này gồm ba bước chính: (1) khâu vôi hóa tách kiềm; (2) cacbonat hóa để tách nhôm và (3) hòa tách nhôm vào dung dịch.</a:t>
            </a:r>
          </a:p>
        </p:txBody>
      </p:sp>
    </p:spTree>
    <p:extLst>
      <p:ext uri="{BB962C8B-B14F-4D97-AF65-F5344CB8AC3E}">
        <p14:creationId xmlns:p14="http://schemas.microsoft.com/office/powerpoint/2010/main" val="42727643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6E2BE-D83E-7C79-69DA-1F85237A0EC3}"/>
              </a:ext>
            </a:extLst>
          </p:cNvPr>
          <p:cNvSpPr>
            <a:spLocks noGrp="1"/>
          </p:cNvSpPr>
          <p:nvPr>
            <p:ph type="title"/>
          </p:nvPr>
        </p:nvSpPr>
        <p:spPr/>
        <p:txBody>
          <a:bodyPr/>
          <a:lstStyle/>
          <a:p>
            <a:r>
              <a:rPr lang="en-US" altLang="en-US">
                <a:ea typeface="Verdana" panose="020B0604030504040204" pitchFamily="34" charset="0"/>
                <a:cs typeface="Verdana" panose="020B0604030504040204" pitchFamily="34" charset="0"/>
              </a:rPr>
              <a:t>BỘ MÔN TUYỂN KHOÁNG - HUMG</a:t>
            </a:r>
            <a:endParaRPr lang="en-US"/>
          </a:p>
        </p:txBody>
      </p:sp>
      <p:sp>
        <p:nvSpPr>
          <p:cNvPr id="5" name="Date Placeholder 4">
            <a:extLst>
              <a:ext uri="{FF2B5EF4-FFF2-40B4-BE49-F238E27FC236}">
                <a16:creationId xmlns:a16="http://schemas.microsoft.com/office/drawing/2014/main" id="{67ABAE5B-1BF9-12EC-85E3-3FAE1FF73277}"/>
              </a:ext>
            </a:extLst>
          </p:cNvPr>
          <p:cNvSpPr>
            <a:spLocks noGrp="1"/>
          </p:cNvSpPr>
          <p:nvPr>
            <p:ph type="dt" sz="half" idx="12"/>
          </p:nvPr>
        </p:nvSpPr>
        <p:spPr/>
        <p:txBody>
          <a:bodyPr/>
          <a:lstStyle/>
          <a:p>
            <a:pPr>
              <a:defRPr/>
            </a:pPr>
            <a:r>
              <a:rPr lang="en-US"/>
              <a:t>www.themegallery.com</a:t>
            </a:r>
          </a:p>
        </p:txBody>
      </p:sp>
      <p:pic>
        <p:nvPicPr>
          <p:cNvPr id="7" name="Picture 6">
            <a:extLst>
              <a:ext uri="{FF2B5EF4-FFF2-40B4-BE49-F238E27FC236}">
                <a16:creationId xmlns:a16="http://schemas.microsoft.com/office/drawing/2014/main" id="{D2D82F6F-36CF-0456-C646-7EE636F8D593}"/>
              </a:ext>
            </a:extLst>
          </p:cNvPr>
          <p:cNvPicPr>
            <a:picLocks noChangeAspect="1"/>
          </p:cNvPicPr>
          <p:nvPr/>
        </p:nvPicPr>
        <p:blipFill>
          <a:blip r:embed="rId2"/>
          <a:stretch>
            <a:fillRect/>
          </a:stretch>
        </p:blipFill>
        <p:spPr>
          <a:xfrm>
            <a:off x="649130" y="1412776"/>
            <a:ext cx="7845739" cy="4432507"/>
          </a:xfrm>
          <a:prstGeom prst="rect">
            <a:avLst/>
          </a:prstGeom>
          <a:ln>
            <a:solidFill>
              <a:schemeClr val="tx1"/>
            </a:solidFill>
          </a:ln>
        </p:spPr>
      </p:pic>
      <p:sp>
        <p:nvSpPr>
          <p:cNvPr id="8" name="Arrow: Striped Right 7">
            <a:extLst>
              <a:ext uri="{FF2B5EF4-FFF2-40B4-BE49-F238E27FC236}">
                <a16:creationId xmlns:a16="http://schemas.microsoft.com/office/drawing/2014/main" id="{E3966719-8401-39ED-5B79-7916E9A76535}"/>
              </a:ext>
            </a:extLst>
          </p:cNvPr>
          <p:cNvSpPr/>
          <p:nvPr/>
        </p:nvSpPr>
        <p:spPr>
          <a:xfrm>
            <a:off x="467544" y="6021288"/>
            <a:ext cx="1008112" cy="576064"/>
          </a:xfrm>
          <a:prstGeom prst="striped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BFC3BA77-4305-7A2C-B94D-4E96A6F1660E}"/>
              </a:ext>
            </a:extLst>
          </p:cNvPr>
          <p:cNvSpPr txBox="1"/>
          <p:nvPr/>
        </p:nvSpPr>
        <p:spPr>
          <a:xfrm>
            <a:off x="1763688" y="6124654"/>
            <a:ext cx="6708800" cy="369332"/>
          </a:xfrm>
          <a:prstGeom prst="rect">
            <a:avLst/>
          </a:prstGeom>
          <a:noFill/>
        </p:spPr>
        <p:txBody>
          <a:bodyPr wrap="square" rtlCol="0">
            <a:spAutoFit/>
          </a:bodyPr>
          <a:lstStyle/>
          <a:p>
            <a:r>
              <a:rPr lang="en-US"/>
              <a:t>Xu hướng NC tích hợp vào quy trình công nghệ Bayer</a:t>
            </a:r>
          </a:p>
        </p:txBody>
      </p:sp>
    </p:spTree>
    <p:extLst>
      <p:ext uri="{BB962C8B-B14F-4D97-AF65-F5344CB8AC3E}">
        <p14:creationId xmlns:p14="http://schemas.microsoft.com/office/powerpoint/2010/main" val="11016124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AutoShape 31" descr="https://sc01.alicdn.com/kf/UT8vzKqXNxaXXagOFbX4/221568214/UT8vzKqXNxaXXagOFbX4.jpg_.webp">
            <a:extLst>
              <a:ext uri="{FF2B5EF4-FFF2-40B4-BE49-F238E27FC236}">
                <a16:creationId xmlns:a16="http://schemas.microsoft.com/office/drawing/2014/main" id="{167DF13D-9CAF-0A0C-B1D8-CBB1ED57EA78}"/>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hlink"/>
              </a:buClr>
              <a:buFont typeface="Wingdings" panose="05000000000000000000" pitchFamily="2" charset="2"/>
              <a:buChar char="v"/>
              <a:defRPr sz="3200">
                <a:solidFill>
                  <a:schemeClr val="tx1"/>
                </a:solidFill>
                <a:latin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800">
                <a:solidFill>
                  <a:schemeClr val="tx1"/>
                </a:solidFill>
                <a:latin typeface="Arial" panose="020B0604020202020204" pitchFamily="34" charset="0"/>
              </a:defRPr>
            </a:lvl2pPr>
            <a:lvl3pPr marL="1143000" indent="-228600">
              <a:spcBef>
                <a:spcPct val="20000"/>
              </a:spcBef>
              <a:buClr>
                <a:schemeClr val="tx1"/>
              </a:buClr>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ClrTx/>
              <a:buFontTx/>
              <a:buNone/>
            </a:pPr>
            <a:endParaRPr lang="en-US" altLang="en-US" sz="1800"/>
          </a:p>
        </p:txBody>
      </p:sp>
      <p:pic>
        <p:nvPicPr>
          <p:cNvPr id="21507" name="Picture 4">
            <a:extLst>
              <a:ext uri="{FF2B5EF4-FFF2-40B4-BE49-F238E27FC236}">
                <a16:creationId xmlns:a16="http://schemas.microsoft.com/office/drawing/2014/main" id="{125C734F-1C0D-1031-ED3A-8544F663E89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38" y="0"/>
            <a:ext cx="9144001" cy="660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sample">
  <a:themeElements>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fontScheme name="sample">
      <a:majorFont>
        <a:latin typeface="Verdana"/>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sample 1">
        <a:dk1>
          <a:srgbClr val="163794"/>
        </a:dk1>
        <a:lt1>
          <a:srgbClr val="FFFFFF"/>
        </a:lt1>
        <a:dk2>
          <a:srgbClr val="000000"/>
        </a:dk2>
        <a:lt2>
          <a:srgbClr val="C0C0C0"/>
        </a:lt2>
        <a:accent1>
          <a:srgbClr val="009999"/>
        </a:accent1>
        <a:accent2>
          <a:srgbClr val="990000"/>
        </a:accent2>
        <a:accent3>
          <a:srgbClr val="FFFFFF"/>
        </a:accent3>
        <a:accent4>
          <a:srgbClr val="112D7E"/>
        </a:accent4>
        <a:accent5>
          <a:srgbClr val="AACACA"/>
        </a:accent5>
        <a:accent6>
          <a:srgbClr val="8A0000"/>
        </a:accent6>
        <a:hlink>
          <a:srgbClr val="6699FF"/>
        </a:hlink>
        <a:folHlink>
          <a:srgbClr val="969696"/>
        </a:folHlink>
      </a:clrScheme>
      <a:clrMap bg1="lt1" tx1="dk1" bg2="lt2" tx2="dk2" accent1="accent1" accent2="accent2" accent3="accent3" accent4="accent4" accent5="accent5" accent6="accent6" hlink="hlink" folHlink="folHlink"/>
    </a:extraClrScheme>
    <a:extraClrScheme>
      <a:clrScheme name="sample 2">
        <a:dk1>
          <a:srgbClr val="29698D"/>
        </a:dk1>
        <a:lt1>
          <a:srgbClr val="FFFFFF"/>
        </a:lt1>
        <a:dk2>
          <a:srgbClr val="000000"/>
        </a:dk2>
        <a:lt2>
          <a:srgbClr val="A1BABD"/>
        </a:lt2>
        <a:accent1>
          <a:srgbClr val="FF5050"/>
        </a:accent1>
        <a:accent2>
          <a:srgbClr val="FF9933"/>
        </a:accent2>
        <a:accent3>
          <a:srgbClr val="FFFFFF"/>
        </a:accent3>
        <a:accent4>
          <a:srgbClr val="215978"/>
        </a:accent4>
        <a:accent5>
          <a:srgbClr val="FFB3B3"/>
        </a:accent5>
        <a:accent6>
          <a:srgbClr val="E78A2D"/>
        </a:accent6>
        <a:hlink>
          <a:srgbClr val="00CC99"/>
        </a:hlink>
        <a:folHlink>
          <a:srgbClr val="83A6A7"/>
        </a:folHlink>
      </a:clrScheme>
      <a:clrMap bg1="lt1" tx1="dk1" bg2="lt2" tx2="dk2" accent1="accent1" accent2="accent2" accent3="accent3" accent4="accent4" accent5="accent5" accent6="accent6" hlink="hlink" folHlink="folHlink"/>
    </a:extraClrScheme>
    <a:extraClrScheme>
      <a:clrScheme name="sample 3">
        <a:dk1>
          <a:srgbClr val="666699"/>
        </a:dk1>
        <a:lt1>
          <a:srgbClr val="FFFFFF"/>
        </a:lt1>
        <a:dk2>
          <a:srgbClr val="000000"/>
        </a:dk2>
        <a:lt2>
          <a:srgbClr val="C0C0C0"/>
        </a:lt2>
        <a:accent1>
          <a:srgbClr val="72B88E"/>
        </a:accent1>
        <a:accent2>
          <a:srgbClr val="C78DD7"/>
        </a:accent2>
        <a:accent3>
          <a:srgbClr val="FFFFFF"/>
        </a:accent3>
        <a:accent4>
          <a:srgbClr val="565682"/>
        </a:accent4>
        <a:accent5>
          <a:srgbClr val="BCD8C6"/>
        </a:accent5>
        <a:accent6>
          <a:srgbClr val="B47FC3"/>
        </a:accent6>
        <a:hlink>
          <a:srgbClr val="3197BB"/>
        </a:hlink>
        <a:folHlink>
          <a:srgbClr val="878FA5"/>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cdb2004c003l</Template>
  <TotalTime>1794</TotalTime>
  <Words>1950</Words>
  <Application>Microsoft Office PowerPoint</Application>
  <PresentationFormat>On-screen Show (4:3)</PresentationFormat>
  <Paragraphs>352</Paragraphs>
  <Slides>25</Slides>
  <Notes>0</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25</vt:i4>
      </vt:variant>
    </vt:vector>
  </HeadingPairs>
  <TitlesOfParts>
    <vt:vector size="34" baseType="lpstr">
      <vt:lpstr>Arial</vt:lpstr>
      <vt:lpstr>Calibri</vt:lpstr>
      <vt:lpstr>Comic Sans MS</vt:lpstr>
      <vt:lpstr>Google Sans Flex</vt:lpstr>
      <vt:lpstr>Times New Roman</vt:lpstr>
      <vt:lpstr>Verdana</vt:lpstr>
      <vt:lpstr>Wingdings</vt:lpstr>
      <vt:lpstr>sample</vt:lpstr>
      <vt:lpstr>Visio.Drawing.15</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BỘ MÔN TUYỂN KHOÁNG - HUMG</vt:lpstr>
      <vt:lpstr>BỘ MÔN TUYỂN KHOÁNG - HUMG</vt:lpstr>
      <vt:lpstr>PowerPoint Presentation</vt:lpstr>
      <vt:lpstr>BỘ MÔN TUYỂN KHOÁNG - HUMG</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Admin</dc:creator>
  <cp:lastModifiedBy>Trần Trung Tới</cp:lastModifiedBy>
  <cp:revision>65</cp:revision>
  <dcterms:created xsi:type="dcterms:W3CDTF">2015-11-29T04:10:44Z</dcterms:created>
  <dcterms:modified xsi:type="dcterms:W3CDTF">2026-07-28T02:52:30Z</dcterms:modified>
</cp:coreProperties>
</file>