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57" r:id="rId2"/>
    <p:sldId id="258" r:id="rId3"/>
    <p:sldId id="259" r:id="rId4"/>
    <p:sldId id="260" r:id="rId5"/>
    <p:sldId id="261" r:id="rId6"/>
    <p:sldId id="271" r:id="rId7"/>
    <p:sldId id="272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6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3240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920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6577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0130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79945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131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1145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9478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2451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6294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931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5915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77178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7531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6525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73519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00D1E-24F4-451E-8B22-E83443EF57FC}" type="datetimeFigureOut">
              <a:rPr lang="en-AU" smtClean="0"/>
              <a:t>23/08/2022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FAACFBA-6743-40C5-AA87-6EC71A16A81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1744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4AA655-9505-246B-BD88-1C21823387A9}"/>
              </a:ext>
            </a:extLst>
          </p:cNvPr>
          <p:cNvSpPr txBox="1"/>
          <p:nvPr/>
        </p:nvSpPr>
        <p:spPr>
          <a:xfrm>
            <a:off x="1775012" y="295835"/>
            <a:ext cx="8328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BÁO CÁO NGHIỆM THU ĐỀ TÀI </a:t>
            </a:r>
          </a:p>
          <a:p>
            <a:pPr algn="ctr"/>
            <a:r>
              <a:rPr lang="es-E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KHOA HỌC VÀ CÔNG NGHỆ CẤP CƠ SỞ</a:t>
            </a:r>
            <a:endParaRPr lang="en-A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F4F1D3-C21D-4B89-17E7-D8FE2EB99CB7}"/>
              </a:ext>
            </a:extLst>
          </p:cNvPr>
          <p:cNvSpPr txBox="1"/>
          <p:nvPr/>
        </p:nvSpPr>
        <p:spPr>
          <a:xfrm>
            <a:off x="448235" y="2291406"/>
            <a:ext cx="1117002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i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Đề</a:t>
            </a:r>
            <a:r>
              <a:rPr lang="en-US" sz="3200" b="1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tài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vi-VN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Ướ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lượng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hàm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mật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suất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đuôi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nghiệm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khả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vi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Malliavin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vi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ngẫu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nhiên</a:t>
            </a:r>
            <a:endParaRPr lang="en-US" sz="3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s-E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A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s-E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s-E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s-E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T22-21</a:t>
            </a:r>
            <a:endParaRPr lang="en-A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3C7452-8A96-4A21-B2DE-A61A993F6DCA}"/>
              </a:ext>
            </a:extLst>
          </p:cNvPr>
          <p:cNvSpPr txBox="1"/>
          <p:nvPr/>
        </p:nvSpPr>
        <p:spPr>
          <a:xfrm>
            <a:off x="5289176" y="5059687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Chủ</a:t>
            </a:r>
            <a:r>
              <a:rPr lang="es-ES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nhiệm</a:t>
            </a:r>
            <a:r>
              <a:rPr lang="es-ES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đề</a:t>
            </a:r>
            <a:r>
              <a:rPr lang="es-ES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tài</a:t>
            </a:r>
            <a:r>
              <a:rPr lang="es-ES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s-ES" sz="24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ThS</a:t>
            </a:r>
            <a:r>
              <a:rPr lang="es-ES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Nguyễn Thu Hằng </a:t>
            </a:r>
            <a:endParaRPr lang="en-AU" sz="24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509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3097E1-A356-FB99-DD28-E2CD43C83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629165"/>
              </p:ext>
            </p:extLst>
          </p:nvPr>
        </p:nvGraphicFramePr>
        <p:xfrm>
          <a:off x="242047" y="1306446"/>
          <a:ext cx="11949953" cy="55515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3821">
                  <a:extLst>
                    <a:ext uri="{9D8B030D-6E8A-4147-A177-3AD203B41FA5}">
                      <a16:colId xmlns:a16="http://schemas.microsoft.com/office/drawing/2014/main" val="1368006705"/>
                    </a:ext>
                  </a:extLst>
                </a:gridCol>
                <a:gridCol w="4140946">
                  <a:extLst>
                    <a:ext uri="{9D8B030D-6E8A-4147-A177-3AD203B41FA5}">
                      <a16:colId xmlns:a16="http://schemas.microsoft.com/office/drawing/2014/main" val="442419933"/>
                    </a:ext>
                  </a:extLst>
                </a:gridCol>
                <a:gridCol w="6895186">
                  <a:extLst>
                    <a:ext uri="{9D8B030D-6E8A-4147-A177-3AD203B41FA5}">
                      <a16:colId xmlns:a16="http://schemas.microsoft.com/office/drawing/2014/main" val="2616701408"/>
                    </a:ext>
                  </a:extLst>
                </a:gridCol>
              </a:tblGrid>
              <a:tr h="236032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TT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Họ và tên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Đơn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vị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tác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lĩnh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vực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chuyên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môn</a:t>
                      </a:r>
                      <a:endParaRPr lang="en-AU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0162778"/>
                  </a:ext>
                </a:extLst>
              </a:tr>
              <a:tr h="75322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ThS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Nguyễn Thu Hằng (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Chủ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nhiệm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đề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tài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endParaRPr lang="en-AU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Bộ môn Toán, trường ĐH Mỏ - Địa chất; chuyên ngành Lý thuyết xác suất và thống kê toán học.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7751009"/>
                  </a:ext>
                </a:extLst>
              </a:tr>
              <a:tr h="749399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ThS. Nguyễn Thị Lan Hương (Thành viên chính)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Bộ môn Toán, trường ĐH Mỏ - Địa chất; chuyên ngành giải tích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3488261"/>
                  </a:ext>
                </a:extLst>
              </a:tr>
              <a:tr h="82588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ThS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Phạm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Thị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Phương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Thúy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Thành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viên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endParaRPr lang="en-AU" sz="2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AU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Khoa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bản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viện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Phòng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không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Không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quân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chuyên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Lý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thuyết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xác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suất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thống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kê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AU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6784996"/>
                  </a:ext>
                </a:extLst>
              </a:tr>
              <a:tr h="75322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ThS. Phạm Ngọc Anh (Thành viên)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Bộ môn Toán, trường ĐH Mỏ - Địa chất; chuyên ngành Lý thuyết xác suất và thống kê toán học.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0960371"/>
                  </a:ext>
                </a:extLst>
              </a:tr>
              <a:tr h="494691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ThS. Nguyễn Thùy Linh (Thành viên)</a:t>
                      </a:r>
                      <a:endParaRPr lang="en-AU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Bộ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môn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trường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ĐH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Mỏ-Địa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chất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;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chuyên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giải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tích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AU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975857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52B0B37-97B8-FCD3-8A06-6093543175B3}"/>
              </a:ext>
            </a:extLst>
          </p:cNvPr>
          <p:cNvSpPr txBox="1"/>
          <p:nvPr/>
        </p:nvSpPr>
        <p:spPr>
          <a:xfrm>
            <a:off x="2308411" y="492406"/>
            <a:ext cx="7817223" cy="524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DANH SÁCH THÀNH VIÊN THAM GIA ĐỀ TÀI</a:t>
            </a:r>
            <a:endParaRPr lang="en-A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7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23A057-291A-3B7E-5510-06B10305C5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090280"/>
              </p:ext>
            </p:extLst>
          </p:nvPr>
        </p:nvGraphicFramePr>
        <p:xfrm>
          <a:off x="1165412" y="1734031"/>
          <a:ext cx="10515600" cy="15209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4450">
                  <a:extLst>
                    <a:ext uri="{9D8B030D-6E8A-4147-A177-3AD203B41FA5}">
                      <a16:colId xmlns:a16="http://schemas.microsoft.com/office/drawing/2014/main" val="296521021"/>
                    </a:ext>
                  </a:extLst>
                </a:gridCol>
                <a:gridCol w="3505575">
                  <a:extLst>
                    <a:ext uri="{9D8B030D-6E8A-4147-A177-3AD203B41FA5}">
                      <a16:colId xmlns:a16="http://schemas.microsoft.com/office/drawing/2014/main" val="3264962969"/>
                    </a:ext>
                  </a:extLst>
                </a:gridCol>
                <a:gridCol w="3505575">
                  <a:extLst>
                    <a:ext uri="{9D8B030D-6E8A-4147-A177-3AD203B41FA5}">
                      <a16:colId xmlns:a16="http://schemas.microsoft.com/office/drawing/2014/main" val="15975086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Tên đơn vị trong và ngoài nước</a:t>
                      </a:r>
                      <a:endParaRPr lang="en-AU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Nội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dung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phối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hợp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nghiên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cứu</a:t>
                      </a:r>
                      <a:endParaRPr lang="en-AU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Họ và tên người đại diện đơn vị</a:t>
                      </a:r>
                      <a:endParaRPr lang="en-AU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8531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Bộ môn Xác suất - Thống kê - Khoa Toán – Cơ - Tin - Trường ĐH KHTN – ĐH QGHN</a:t>
                      </a:r>
                      <a:endParaRPr lang="en-AU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Đánh giá xác suất đuôi và hàm mật độ của các biến ngẫu nhiên khả vi Malliavin</a:t>
                      </a:r>
                      <a:endParaRPr lang="en-AU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PGS.TS. Nguyễn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Tiến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Dũng</a:t>
                      </a:r>
                      <a:endParaRPr lang="en-AU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451755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BF1BEB46-63A9-388D-F3DA-7F4A3809E2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0850" y="617529"/>
            <a:ext cx="89703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 VỊ PHỐI HỢP CHÍNH</a:t>
            </a: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78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8824C5C-B1BA-2168-3780-53B2C4873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47" y="1524820"/>
            <a:ext cx="11572667" cy="24555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65C5C1-7C11-3B09-4085-93587999B73A}"/>
              </a:ext>
            </a:extLst>
          </p:cNvPr>
          <p:cNvSpPr txBox="1"/>
          <p:nvPr/>
        </p:nvSpPr>
        <p:spPr>
          <a:xfrm>
            <a:off x="2348753" y="659795"/>
            <a:ext cx="7243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SẢN PHẨM ĐỀ RA TRONG THUYẾT MINH</a:t>
            </a:r>
            <a:endParaRPr lang="en-AU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23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44BD16-6D9F-1426-BF20-D16899B3B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570" y="1229310"/>
            <a:ext cx="11592748" cy="278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78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ADC50-E40D-193C-0E92-2F91C800EC84}"/>
              </a:ext>
            </a:extLst>
          </p:cNvPr>
          <p:cNvSpPr txBox="1"/>
          <p:nvPr/>
        </p:nvSpPr>
        <p:spPr>
          <a:xfrm>
            <a:off x="3612776" y="152491"/>
            <a:ext cx="6122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TÍNH CẤP THIẾT CỦA ĐỀ TÀI</a:t>
            </a:r>
            <a:endParaRPr lang="en-AU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49B17A-8ACD-7BAB-B11E-904FE6F160CB}"/>
              </a:ext>
            </a:extLst>
          </p:cNvPr>
          <p:cNvSpPr txBox="1"/>
          <p:nvPr/>
        </p:nvSpPr>
        <p:spPr>
          <a:xfrm>
            <a:off x="268941" y="810144"/>
            <a:ext cx="1149275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Phương trình vi phân ngẫu nhiên là một phần quan trọng của giải tích ngẫu nhiên và có ứng dụng ở rất nhiều ngành. </a:t>
            </a:r>
            <a:endParaRPr lang="en-AU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67CD9C2-F666-CA24-4C00-E9358C17AA45}"/>
                  </a:ext>
                </a:extLst>
              </p:cNvPr>
              <p:cNvSpPr txBox="1"/>
              <p:nvPr/>
            </p:nvSpPr>
            <p:spPr>
              <a:xfrm>
                <a:off x="493059" y="2051484"/>
                <a:ext cx="11044516" cy="13872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Phương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trình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vi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phân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ngẫu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nhiên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chiều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tổng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quát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có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dạng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d>
                            <m:dPr>
                              <m:ctrlP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𝑑𝑠</m:t>
                          </m:r>
                        </m:e>
                      </m:nary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</m:oMath>
                  </m:oMathPara>
                </a14:m>
                <a:endParaRPr lang="en-AU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67CD9C2-F666-CA24-4C00-E9358C17AA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059" y="2051484"/>
                <a:ext cx="11044516" cy="1387239"/>
              </a:xfrm>
              <a:prstGeom prst="rect">
                <a:avLst/>
              </a:prstGeom>
              <a:blipFill>
                <a:blip r:embed="rId2"/>
                <a:stretch>
                  <a:fillRect l="-993" t="-396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85A9048A-5A5B-1DF0-6FC6-8A78756ED2EC}"/>
              </a:ext>
            </a:extLst>
          </p:cNvPr>
          <p:cNvSpPr txBox="1"/>
          <p:nvPr/>
        </p:nvSpPr>
        <p:spPr>
          <a:xfrm>
            <a:off x="573742" y="4209086"/>
            <a:ext cx="11385175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Tuy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nhiên</a:t>
            </a:r>
            <a:r>
              <a:rPr lang="en-US" sz="26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rất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nhiều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phương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trình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vi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ngẫu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nhiên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mà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chúng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ta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chỉ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chỉ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tính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tồn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tại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và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duy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nhất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chứ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không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thể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tìm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công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thức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một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cách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tường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minh</a:t>
            </a:r>
            <a:endParaRPr lang="en-AU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D4684AF-E503-9335-C04B-0B879CC70520}"/>
                  </a:ext>
                </a:extLst>
              </p:cNvPr>
              <p:cNvSpPr txBox="1"/>
              <p:nvPr/>
            </p:nvSpPr>
            <p:spPr>
              <a:xfrm>
                <a:off x="573742" y="3456873"/>
                <a:ext cx="11385176" cy="531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Trong </a:t>
                </a:r>
                <a:r>
                  <a:rPr lang="en-US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đó</a:t>
                </a:r>
                <a:r>
                  <a:rPr lang="en-US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 :</m:t>
                    </m:r>
                    <m:d>
                      <m:dPr>
                        <m:begChr m:val="["/>
                        <m:endChr m:val="]"/>
                        <m:ctrlPr>
                          <a:rPr lang="en-US" sz="2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600" b="0" i="1" smtClean="0">
                            <a:latin typeface="Cambria Math" panose="02040503050406030204" pitchFamily="18" charset="0"/>
                          </a:rPr>
                          <m:t>0,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là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các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hàm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đo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được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dần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đối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AU" sz="26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với</a:t>
                </a:r>
                <a:r>
                  <a:rPr lang="en-AU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sz="2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ℬ</m:t>
                        </m:r>
                      </m:e>
                      <m:sub>
                        <m: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[0,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sub>
                    </m:sSub>
                    <m:r>
                      <a:rPr lang="en-US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b>
                      <m:sSubPr>
                        <m:ctrlP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ℱ</m:t>
                        </m:r>
                      </m:e>
                      <m:sub>
                        <m:r>
                          <a:rPr lang="en-US" sz="2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en-AU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D4684AF-E503-9335-C04B-0B879CC705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42" y="3456873"/>
                <a:ext cx="11385176" cy="531620"/>
              </a:xfrm>
              <a:prstGeom prst="rect">
                <a:avLst/>
              </a:prstGeom>
              <a:blipFill>
                <a:blip r:embed="rId3"/>
                <a:stretch>
                  <a:fillRect l="-964" t="-9195" b="-22989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9B6D9EB9-FE32-7F5D-9AEB-1A0B735FA93E}"/>
              </a:ext>
            </a:extLst>
          </p:cNvPr>
          <p:cNvSpPr txBox="1"/>
          <p:nvPr/>
        </p:nvSpPr>
        <p:spPr>
          <a:xfrm>
            <a:off x="493059" y="5482384"/>
            <a:ext cx="11698941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đó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nghiên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cứu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về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các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tính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chất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cũng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như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tìm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ước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lượng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hàm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mật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độ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phối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xác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suất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những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phương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trình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vi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ngẫu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nhiên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này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là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điều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rất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quan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trọng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AU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5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build="p"/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62A6C69-71ED-98D3-8CFA-85E72010595F}"/>
              </a:ext>
            </a:extLst>
          </p:cNvPr>
          <p:cNvSpPr txBox="1"/>
          <p:nvPr/>
        </p:nvSpPr>
        <p:spPr>
          <a:xfrm>
            <a:off x="316007" y="0"/>
            <a:ext cx="10614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Hơn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nữa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thực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nảy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ra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nhiều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mô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hình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mới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chẳng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như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mô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hình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chuyển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Brown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phân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thứ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4493DD0-BE2E-3D6E-8524-07E53579A142}"/>
                  </a:ext>
                </a:extLst>
              </p:cNvPr>
              <p:cNvSpPr txBox="1"/>
              <p:nvPr/>
            </p:nvSpPr>
            <p:spPr>
              <a:xfrm>
                <a:off x="2106706" y="906878"/>
                <a:ext cx="8104094" cy="9871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d>
                            <m:dPr>
                              <m:ctrlP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𝑑𝑠</m:t>
                          </m:r>
                        </m:e>
                      </m:nary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600" b="0" i="1" smtClean="0">
                          <a:latin typeface="Cambria Math" panose="02040503050406030204" pitchFamily="18" charset="0"/>
                        </a:rPr>
                        <m:t>𝑑</m:t>
                      </m:r>
                      <m:sSubSup>
                        <m:sSubSupPr>
                          <m:ctrlPr>
                            <a:rPr lang="en-US" sz="26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  <m:sup>
                          <m:r>
                            <a:rPr lang="en-US" sz="26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sup>
                      </m:sSubSup>
                    </m:oMath>
                  </m:oMathPara>
                </a14:m>
                <a:endParaRPr lang="en-AU" sz="26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4493DD0-BE2E-3D6E-8524-07E53579A1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6706" y="906878"/>
                <a:ext cx="8104094" cy="98713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F386FB99-8C69-BE87-8B5F-7FC372413087}"/>
              </a:ext>
            </a:extLst>
          </p:cNvPr>
          <p:cNvSpPr txBox="1"/>
          <p:nvPr/>
        </p:nvSpPr>
        <p:spPr>
          <a:xfrm>
            <a:off x="974912" y="1846778"/>
            <a:ext cx="71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Mô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hình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trộn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A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48E3BA7-525E-74F1-C4C7-89EAFD8DDA2E}"/>
                  </a:ext>
                </a:extLst>
              </p:cNvPr>
              <p:cNvSpPr txBox="1"/>
              <p:nvPr/>
            </p:nvSpPr>
            <p:spPr>
              <a:xfrm>
                <a:off x="1205753" y="2373134"/>
                <a:ext cx="9780493" cy="10558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𝑑𝑠</m:t>
                          </m:r>
                        </m:e>
                      </m:nary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800" i="1">
                          <a:latin typeface="Cambria Math" panose="02040503050406030204" pitchFamily="18" charset="0"/>
                        </a:rPr>
                        <m:t>𝑑</m:t>
                      </m:r>
                      <m:sSubSup>
                        <m:sSub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𝐻</m:t>
                          </m:r>
                        </m:sup>
                      </m:sSubSup>
                    </m:oMath>
                  </m:oMathPara>
                </a14:m>
                <a:endParaRPr lang="en-AU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48E3BA7-525E-74F1-C4C7-89EAFD8DDA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5753" y="2373134"/>
                <a:ext cx="9780493" cy="105586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F5E849DF-759F-5BBC-2879-9DEB6EFDDE9E}"/>
              </a:ext>
            </a:extLst>
          </p:cNvPr>
          <p:cNvSpPr txBox="1"/>
          <p:nvPr/>
        </p:nvSpPr>
        <p:spPr>
          <a:xfrm>
            <a:off x="316007" y="3580062"/>
            <a:ext cx="1107141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Đòi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hỏi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phải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tiếp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tục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nghiên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cứu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nghiệm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Giải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tích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Malliavin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một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cụ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hữu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hiệu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để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nghiên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cứu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luật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xác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suất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biến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ngẫu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nhiên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Vì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vậy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chúng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tôi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đã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chọn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tài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AU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1722B2-CA31-DD6D-4149-381F97137A5C}"/>
              </a:ext>
            </a:extLst>
          </p:cNvPr>
          <p:cNvSpPr txBox="1"/>
          <p:nvPr/>
        </p:nvSpPr>
        <p:spPr>
          <a:xfrm>
            <a:off x="688042" y="5672943"/>
            <a:ext cx="10582834" cy="1080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Ước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lượng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hàm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mật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suất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đuôi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nghiệm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khả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vi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Malliavin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vi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ngẫu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nhiên</a:t>
            </a:r>
            <a:r>
              <a:rPr lang="en-US" sz="26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endParaRPr lang="en-A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86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7" grpId="0" build="p"/>
      <p:bldP spid="9" grpId="0" build="p"/>
      <p:bldP spid="10" grpId="0" build="p"/>
      <p:bldP spid="1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E95689-57FD-2888-0E23-1B31D65E6CB6}"/>
              </a:ext>
            </a:extLst>
          </p:cNvPr>
          <p:cNvSpPr txBox="1"/>
          <p:nvPr/>
        </p:nvSpPr>
        <p:spPr>
          <a:xfrm>
            <a:off x="618565" y="560875"/>
            <a:ext cx="10954870" cy="3098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	</a:t>
            </a:r>
            <a:r>
              <a:rPr lang="en-US" sz="36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Mục</a:t>
            </a:r>
            <a:r>
              <a:rPr lang="en-US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tiêu</a:t>
            </a:r>
            <a:r>
              <a:rPr lang="en-US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AU" sz="3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b="1" i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Mục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tiêu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1: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Tổng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hợp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một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số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tính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chất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ứng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dụng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quan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trọng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đạo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hàm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Malliavin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b="1" i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Mục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tiêu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2: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Tìm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ước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lượng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luật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xác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suất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một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số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phương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trình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vi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ngẫu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nhiên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nhiễu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thứ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hoặc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nhiễu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trộn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85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1A1C492-9942-FC74-0370-0F0740434B44}"/>
              </a:ext>
            </a:extLst>
          </p:cNvPr>
          <p:cNvSpPr txBox="1"/>
          <p:nvPr/>
        </p:nvSpPr>
        <p:spPr>
          <a:xfrm>
            <a:off x="582705" y="677906"/>
            <a:ext cx="11241741" cy="5037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	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Kết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quả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nghiên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cứu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A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Đề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tài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đạt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một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số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kết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quả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sau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đây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ước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lượng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đuôi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phương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trình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vi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tổng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quát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ước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lượng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đuôi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mô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hình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CIR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ước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lượng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đuôi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nghiệm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mô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hình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CIR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với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nhiễu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thứ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ước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lượng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hàm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mật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độ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phiếm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hàm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mũ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với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chuyển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Brown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phân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thứ</a:t>
            </a:r>
            <a:endParaRPr lang="en-A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86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F8B726B-30C8-4098-D00E-7AC0276E39A2}"/>
              </a:ext>
            </a:extLst>
          </p:cNvPr>
          <p:cNvSpPr txBox="1"/>
          <p:nvPr/>
        </p:nvSpPr>
        <p:spPr>
          <a:xfrm>
            <a:off x="869576" y="625077"/>
            <a:ext cx="11322424" cy="3469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Sản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phẩm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công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bố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của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đề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tài</a:t>
            </a:r>
            <a:r>
              <a:rPr lang="en-US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endParaRPr lang="en-A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ồm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báo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02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đã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chấp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nhận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đăng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trên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tạp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chí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chuyên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ngành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32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01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đã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đăng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trên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tạp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chí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ISI-Q2)</a:t>
            </a:r>
            <a:endParaRPr lang="en-A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58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D414E34-F8E0-ADAC-C00A-EEC791DD2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82" y="453406"/>
            <a:ext cx="10722431" cy="583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24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FA7844-D978-0222-261D-EAF6E65BC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3" y="905435"/>
            <a:ext cx="11599050" cy="504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949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8FA50E-BFB6-0506-CF96-467897F28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24" y="1274899"/>
            <a:ext cx="11659610" cy="246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13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93C91BF-DB5F-D1DE-D6C0-89365A8A6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071" y="199449"/>
            <a:ext cx="8274424" cy="645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844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58BED0-769A-D75C-20A9-DBA8D476AC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694" y="362715"/>
            <a:ext cx="8005482" cy="613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930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5C2DFF-3C30-71E6-D74A-B8CFF8DEF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78" y="328476"/>
            <a:ext cx="11546494" cy="25402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24669F1-BAE2-F8B1-35B5-49FAE1865B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78" y="3429000"/>
            <a:ext cx="11436296" cy="125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587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965155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87</TotalTime>
  <Words>752</Words>
  <Application>Microsoft Office PowerPoint</Application>
  <PresentationFormat>Widescreen</PresentationFormat>
  <Paragraphs>63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Cambria Math</vt:lpstr>
      <vt:lpstr>Century Gothic</vt:lpstr>
      <vt:lpstr>Times New Roman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Nguyễn Thu Hằng</dc:creator>
  <cp:lastModifiedBy>Nguyễn Thu Hằng</cp:lastModifiedBy>
  <cp:revision>4</cp:revision>
  <dcterms:created xsi:type="dcterms:W3CDTF">2022-08-22T13:59:54Z</dcterms:created>
  <dcterms:modified xsi:type="dcterms:W3CDTF">2022-08-23T14:15:28Z</dcterms:modified>
</cp:coreProperties>
</file>